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299" r:id="rId4"/>
    <p:sldId id="289" r:id="rId5"/>
    <p:sldId id="300" r:id="rId6"/>
    <p:sldId id="301" r:id="rId7"/>
    <p:sldId id="286" r:id="rId8"/>
    <p:sldId id="303" r:id="rId9"/>
    <p:sldId id="302" r:id="rId10"/>
    <p:sldId id="262" r:id="rId11"/>
    <p:sldId id="260" r:id="rId12"/>
    <p:sldId id="277" r:id="rId13"/>
    <p:sldId id="263" r:id="rId14"/>
    <p:sldId id="264" r:id="rId15"/>
    <p:sldId id="268" r:id="rId16"/>
    <p:sldId id="265" r:id="rId17"/>
    <p:sldId id="278" r:id="rId18"/>
    <p:sldId id="267" r:id="rId19"/>
    <p:sldId id="266" r:id="rId20"/>
    <p:sldId id="271" r:id="rId21"/>
    <p:sldId id="269" r:id="rId22"/>
    <p:sldId id="270" r:id="rId23"/>
    <p:sldId id="273" r:id="rId24"/>
    <p:sldId id="285" r:id="rId25"/>
    <p:sldId id="304" r:id="rId26"/>
    <p:sldId id="305" r:id="rId27"/>
    <p:sldId id="284" r:id="rId28"/>
    <p:sldId id="282" r:id="rId29"/>
    <p:sldId id="306" r:id="rId30"/>
    <p:sldId id="295" r:id="rId31"/>
    <p:sldId id="297" r:id="rId32"/>
    <p:sldId id="26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2280" autoAdjust="0"/>
  </p:normalViewPr>
  <p:slideViewPr>
    <p:cSldViewPr snapToGrid="0">
      <p:cViewPr varScale="1">
        <p:scale>
          <a:sx n="74" d="100"/>
          <a:sy n="74" d="100"/>
        </p:scale>
        <p:origin x="11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2ED2F-0A54-45E8-98AB-F69D51339197}"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s-MX"/>
        </a:p>
      </dgm:t>
    </dgm:pt>
    <dgm:pt modelId="{B95055B5-EA32-4C7F-8BCA-3E6A73CFDF96}">
      <dgm:prSet phldrT="[Texto]"/>
      <dgm:spPr/>
      <dgm:t>
        <a:bodyPr/>
        <a:lstStyle/>
        <a:p>
          <a:r>
            <a:rPr lang="es-MX" dirty="0" smtClean="0"/>
            <a:t>Ámbito Social</a:t>
          </a:r>
          <a:endParaRPr lang="es-MX" dirty="0"/>
        </a:p>
      </dgm:t>
    </dgm:pt>
    <dgm:pt modelId="{A0BCFB51-B35A-455B-9D7E-42B1E645AD23}" type="parTrans" cxnId="{FE68A9B0-4194-4E8E-B651-A4ED8EC9D2A1}">
      <dgm:prSet/>
      <dgm:spPr/>
      <dgm:t>
        <a:bodyPr/>
        <a:lstStyle/>
        <a:p>
          <a:endParaRPr lang="es-MX"/>
        </a:p>
      </dgm:t>
    </dgm:pt>
    <dgm:pt modelId="{4D6B1497-475E-49CC-A620-EE5DBBA3760C}" type="sibTrans" cxnId="{FE68A9B0-4194-4E8E-B651-A4ED8EC9D2A1}">
      <dgm:prSet/>
      <dgm:spPr/>
      <dgm:t>
        <a:bodyPr/>
        <a:lstStyle/>
        <a:p>
          <a:endParaRPr lang="es-MX"/>
        </a:p>
      </dgm:t>
    </dgm:pt>
    <dgm:pt modelId="{44C6FD3D-9103-48E1-A583-AF87AADFF08B}">
      <dgm:prSet phldrT="[Texto]"/>
      <dgm:spPr/>
      <dgm:t>
        <a:bodyPr/>
        <a:lstStyle/>
        <a:p>
          <a:r>
            <a:rPr lang="es-MX" dirty="0" smtClean="0"/>
            <a:t>Ámbito Comunitario</a:t>
          </a:r>
          <a:endParaRPr lang="es-MX" dirty="0"/>
        </a:p>
      </dgm:t>
    </dgm:pt>
    <dgm:pt modelId="{6B75CCE6-9492-426A-AEEC-959E872FC5C6}" type="parTrans" cxnId="{81345B15-706F-4B81-B017-AE48D5F6D66B}">
      <dgm:prSet/>
      <dgm:spPr/>
      <dgm:t>
        <a:bodyPr/>
        <a:lstStyle/>
        <a:p>
          <a:endParaRPr lang="es-MX"/>
        </a:p>
      </dgm:t>
    </dgm:pt>
    <dgm:pt modelId="{70D9D428-E647-474E-99F7-D9F15A02D654}" type="sibTrans" cxnId="{81345B15-706F-4B81-B017-AE48D5F6D66B}">
      <dgm:prSet/>
      <dgm:spPr/>
      <dgm:t>
        <a:bodyPr/>
        <a:lstStyle/>
        <a:p>
          <a:endParaRPr lang="es-MX"/>
        </a:p>
      </dgm:t>
    </dgm:pt>
    <dgm:pt modelId="{4D123655-26E3-40EC-B856-20B502F2218D}">
      <dgm:prSet phldrT="[Texto]"/>
      <dgm:spPr/>
      <dgm:t>
        <a:bodyPr/>
        <a:lstStyle/>
        <a:p>
          <a:r>
            <a:rPr lang="es-MX" dirty="0" smtClean="0"/>
            <a:t>Ámbito Situacional</a:t>
          </a:r>
          <a:endParaRPr lang="es-MX" dirty="0"/>
        </a:p>
      </dgm:t>
    </dgm:pt>
    <dgm:pt modelId="{EA8FE667-E379-4829-AC57-E27C98B71614}" type="parTrans" cxnId="{DEE7BCC1-B81B-42D5-82F5-982AB88D662C}">
      <dgm:prSet/>
      <dgm:spPr/>
      <dgm:t>
        <a:bodyPr/>
        <a:lstStyle/>
        <a:p>
          <a:endParaRPr lang="es-MX"/>
        </a:p>
      </dgm:t>
    </dgm:pt>
    <dgm:pt modelId="{3376C619-3B99-4A78-AB13-6F2DBB7BB429}" type="sibTrans" cxnId="{DEE7BCC1-B81B-42D5-82F5-982AB88D662C}">
      <dgm:prSet/>
      <dgm:spPr/>
      <dgm:t>
        <a:bodyPr/>
        <a:lstStyle/>
        <a:p>
          <a:endParaRPr lang="es-MX"/>
        </a:p>
      </dgm:t>
    </dgm:pt>
    <dgm:pt modelId="{E5E6939A-F4A8-4CB7-A925-C259FAE27AAF}">
      <dgm:prSet phldrT="[Texto]"/>
      <dgm:spPr/>
      <dgm:t>
        <a:bodyPr/>
        <a:lstStyle/>
        <a:p>
          <a:r>
            <a:rPr lang="es-MX" dirty="0" smtClean="0">
              <a:latin typeface="Arial" panose="020B0604020202020204" pitchFamily="34" charset="0"/>
              <a:cs typeface="Arial" panose="020B0604020202020204" pitchFamily="34" charset="0"/>
            </a:rPr>
            <a:t>Ámbito P</a:t>
          </a:r>
          <a:r>
            <a:rPr lang="es-MX" dirty="0" smtClean="0">
              <a:latin typeface="Arial" panose="020B0604020202020204" pitchFamily="34" charset="0"/>
              <a:ea typeface="Calibri" panose="020F0502020204030204" pitchFamily="34" charset="0"/>
              <a:cs typeface="Arial" panose="020B0604020202020204" pitchFamily="34" charset="0"/>
            </a:rPr>
            <a:t>sicosocial</a:t>
          </a:r>
          <a:endParaRPr lang="es-MX" dirty="0"/>
        </a:p>
      </dgm:t>
    </dgm:pt>
    <dgm:pt modelId="{69E8FAFA-ABBA-45C5-AABF-CE5A60735281}" type="parTrans" cxnId="{3B7868F5-DEAD-4133-A342-C4B7A10463E6}">
      <dgm:prSet/>
      <dgm:spPr/>
      <dgm:t>
        <a:bodyPr/>
        <a:lstStyle/>
        <a:p>
          <a:endParaRPr lang="es-MX"/>
        </a:p>
      </dgm:t>
    </dgm:pt>
    <dgm:pt modelId="{834180B0-F5D1-4160-B3FE-E887EA751480}" type="sibTrans" cxnId="{3B7868F5-DEAD-4133-A342-C4B7A10463E6}">
      <dgm:prSet/>
      <dgm:spPr/>
      <dgm:t>
        <a:bodyPr/>
        <a:lstStyle/>
        <a:p>
          <a:endParaRPr lang="es-MX"/>
        </a:p>
      </dgm:t>
    </dgm:pt>
    <dgm:pt modelId="{63C64FCA-0051-400D-A44C-F0C6A3F319F7}" type="pres">
      <dgm:prSet presAssocID="{3962ED2F-0A54-45E8-98AB-F69D51339197}" presName="cycle" presStyleCnt="0">
        <dgm:presLayoutVars>
          <dgm:dir/>
          <dgm:resizeHandles val="exact"/>
        </dgm:presLayoutVars>
      </dgm:prSet>
      <dgm:spPr/>
      <dgm:t>
        <a:bodyPr/>
        <a:lstStyle/>
        <a:p>
          <a:endParaRPr lang="es-MX"/>
        </a:p>
      </dgm:t>
    </dgm:pt>
    <dgm:pt modelId="{EAEFA755-F2E7-4038-81F6-63EBD9C51A14}" type="pres">
      <dgm:prSet presAssocID="{B95055B5-EA32-4C7F-8BCA-3E6A73CFDF96}" presName="node" presStyleLbl="node1" presStyleIdx="0" presStyleCnt="4">
        <dgm:presLayoutVars>
          <dgm:bulletEnabled val="1"/>
        </dgm:presLayoutVars>
      </dgm:prSet>
      <dgm:spPr/>
      <dgm:t>
        <a:bodyPr/>
        <a:lstStyle/>
        <a:p>
          <a:endParaRPr lang="es-MX"/>
        </a:p>
      </dgm:t>
    </dgm:pt>
    <dgm:pt modelId="{952C407A-DAD3-4DC4-AD70-5C347717107D}" type="pres">
      <dgm:prSet presAssocID="{4D6B1497-475E-49CC-A620-EE5DBBA3760C}" presName="sibTrans" presStyleLbl="sibTrans2D1" presStyleIdx="0" presStyleCnt="4"/>
      <dgm:spPr/>
      <dgm:t>
        <a:bodyPr/>
        <a:lstStyle/>
        <a:p>
          <a:endParaRPr lang="es-MX"/>
        </a:p>
      </dgm:t>
    </dgm:pt>
    <dgm:pt modelId="{2CE24D1D-8565-44D1-829B-1185120720D8}" type="pres">
      <dgm:prSet presAssocID="{4D6B1497-475E-49CC-A620-EE5DBBA3760C}" presName="connectorText" presStyleLbl="sibTrans2D1" presStyleIdx="0" presStyleCnt="4"/>
      <dgm:spPr/>
      <dgm:t>
        <a:bodyPr/>
        <a:lstStyle/>
        <a:p>
          <a:endParaRPr lang="es-MX"/>
        </a:p>
      </dgm:t>
    </dgm:pt>
    <dgm:pt modelId="{141E13ED-F7FB-4AB0-A8A9-540CE53F4168}" type="pres">
      <dgm:prSet presAssocID="{44C6FD3D-9103-48E1-A583-AF87AADFF08B}" presName="node" presStyleLbl="node1" presStyleIdx="1" presStyleCnt="4">
        <dgm:presLayoutVars>
          <dgm:bulletEnabled val="1"/>
        </dgm:presLayoutVars>
      </dgm:prSet>
      <dgm:spPr/>
      <dgm:t>
        <a:bodyPr/>
        <a:lstStyle/>
        <a:p>
          <a:endParaRPr lang="es-MX"/>
        </a:p>
      </dgm:t>
    </dgm:pt>
    <dgm:pt modelId="{DBD18DDA-00DA-408D-88D4-566E44D36BB7}" type="pres">
      <dgm:prSet presAssocID="{70D9D428-E647-474E-99F7-D9F15A02D654}" presName="sibTrans" presStyleLbl="sibTrans2D1" presStyleIdx="1" presStyleCnt="4"/>
      <dgm:spPr/>
      <dgm:t>
        <a:bodyPr/>
        <a:lstStyle/>
        <a:p>
          <a:endParaRPr lang="es-MX"/>
        </a:p>
      </dgm:t>
    </dgm:pt>
    <dgm:pt modelId="{DF80E396-2CD3-4BBE-9FA0-24F057C0EA06}" type="pres">
      <dgm:prSet presAssocID="{70D9D428-E647-474E-99F7-D9F15A02D654}" presName="connectorText" presStyleLbl="sibTrans2D1" presStyleIdx="1" presStyleCnt="4"/>
      <dgm:spPr/>
      <dgm:t>
        <a:bodyPr/>
        <a:lstStyle/>
        <a:p>
          <a:endParaRPr lang="es-MX"/>
        </a:p>
      </dgm:t>
    </dgm:pt>
    <dgm:pt modelId="{036AB374-059F-4C66-AD15-466416F84E05}" type="pres">
      <dgm:prSet presAssocID="{4D123655-26E3-40EC-B856-20B502F2218D}" presName="node" presStyleLbl="node1" presStyleIdx="2" presStyleCnt="4">
        <dgm:presLayoutVars>
          <dgm:bulletEnabled val="1"/>
        </dgm:presLayoutVars>
      </dgm:prSet>
      <dgm:spPr/>
      <dgm:t>
        <a:bodyPr/>
        <a:lstStyle/>
        <a:p>
          <a:endParaRPr lang="es-MX"/>
        </a:p>
      </dgm:t>
    </dgm:pt>
    <dgm:pt modelId="{C192B586-34D9-4A1C-BFD1-65331896C811}" type="pres">
      <dgm:prSet presAssocID="{3376C619-3B99-4A78-AB13-6F2DBB7BB429}" presName="sibTrans" presStyleLbl="sibTrans2D1" presStyleIdx="2" presStyleCnt="4"/>
      <dgm:spPr/>
      <dgm:t>
        <a:bodyPr/>
        <a:lstStyle/>
        <a:p>
          <a:endParaRPr lang="es-MX"/>
        </a:p>
      </dgm:t>
    </dgm:pt>
    <dgm:pt modelId="{FB36C89C-6889-46BE-88AF-3C54F9A1E929}" type="pres">
      <dgm:prSet presAssocID="{3376C619-3B99-4A78-AB13-6F2DBB7BB429}" presName="connectorText" presStyleLbl="sibTrans2D1" presStyleIdx="2" presStyleCnt="4"/>
      <dgm:spPr/>
      <dgm:t>
        <a:bodyPr/>
        <a:lstStyle/>
        <a:p>
          <a:endParaRPr lang="es-MX"/>
        </a:p>
      </dgm:t>
    </dgm:pt>
    <dgm:pt modelId="{CB42D21F-363E-462D-825C-7930B6A4F862}" type="pres">
      <dgm:prSet presAssocID="{E5E6939A-F4A8-4CB7-A925-C259FAE27AAF}" presName="node" presStyleLbl="node1" presStyleIdx="3" presStyleCnt="4">
        <dgm:presLayoutVars>
          <dgm:bulletEnabled val="1"/>
        </dgm:presLayoutVars>
      </dgm:prSet>
      <dgm:spPr/>
      <dgm:t>
        <a:bodyPr/>
        <a:lstStyle/>
        <a:p>
          <a:endParaRPr lang="es-MX"/>
        </a:p>
      </dgm:t>
    </dgm:pt>
    <dgm:pt modelId="{DDF1F7D4-990A-4969-BD56-4F2DF95248AC}" type="pres">
      <dgm:prSet presAssocID="{834180B0-F5D1-4160-B3FE-E887EA751480}" presName="sibTrans" presStyleLbl="sibTrans2D1" presStyleIdx="3" presStyleCnt="4"/>
      <dgm:spPr/>
      <dgm:t>
        <a:bodyPr/>
        <a:lstStyle/>
        <a:p>
          <a:endParaRPr lang="es-MX"/>
        </a:p>
      </dgm:t>
    </dgm:pt>
    <dgm:pt modelId="{419D3A58-A242-4319-95E9-D1CAB619643E}" type="pres">
      <dgm:prSet presAssocID="{834180B0-F5D1-4160-B3FE-E887EA751480}" presName="connectorText" presStyleLbl="sibTrans2D1" presStyleIdx="3" presStyleCnt="4"/>
      <dgm:spPr/>
      <dgm:t>
        <a:bodyPr/>
        <a:lstStyle/>
        <a:p>
          <a:endParaRPr lang="es-MX"/>
        </a:p>
      </dgm:t>
    </dgm:pt>
  </dgm:ptLst>
  <dgm:cxnLst>
    <dgm:cxn modelId="{F0ED7CE7-D90E-4B0C-84B9-B969B9FFA3F5}" type="presOf" srcId="{3376C619-3B99-4A78-AB13-6F2DBB7BB429}" destId="{FB36C89C-6889-46BE-88AF-3C54F9A1E929}" srcOrd="1" destOrd="0" presId="urn:microsoft.com/office/officeart/2005/8/layout/cycle2"/>
    <dgm:cxn modelId="{5765A81B-7A18-414C-A046-ABE02435327A}" type="presOf" srcId="{E5E6939A-F4A8-4CB7-A925-C259FAE27AAF}" destId="{CB42D21F-363E-462D-825C-7930B6A4F862}" srcOrd="0" destOrd="0" presId="urn:microsoft.com/office/officeart/2005/8/layout/cycle2"/>
    <dgm:cxn modelId="{35A0C201-EF16-4A08-83E2-7DF81A5596B6}" type="presOf" srcId="{B95055B5-EA32-4C7F-8BCA-3E6A73CFDF96}" destId="{EAEFA755-F2E7-4038-81F6-63EBD9C51A14}" srcOrd="0" destOrd="0" presId="urn:microsoft.com/office/officeart/2005/8/layout/cycle2"/>
    <dgm:cxn modelId="{3B7868F5-DEAD-4133-A342-C4B7A10463E6}" srcId="{3962ED2F-0A54-45E8-98AB-F69D51339197}" destId="{E5E6939A-F4A8-4CB7-A925-C259FAE27AAF}" srcOrd="3" destOrd="0" parTransId="{69E8FAFA-ABBA-45C5-AABF-CE5A60735281}" sibTransId="{834180B0-F5D1-4160-B3FE-E887EA751480}"/>
    <dgm:cxn modelId="{81345B15-706F-4B81-B017-AE48D5F6D66B}" srcId="{3962ED2F-0A54-45E8-98AB-F69D51339197}" destId="{44C6FD3D-9103-48E1-A583-AF87AADFF08B}" srcOrd="1" destOrd="0" parTransId="{6B75CCE6-9492-426A-AEEC-959E872FC5C6}" sibTransId="{70D9D428-E647-474E-99F7-D9F15A02D654}"/>
    <dgm:cxn modelId="{1BD0DD62-B995-40FF-B6A9-471CEE73200E}" type="presOf" srcId="{3376C619-3B99-4A78-AB13-6F2DBB7BB429}" destId="{C192B586-34D9-4A1C-BFD1-65331896C811}" srcOrd="0" destOrd="0" presId="urn:microsoft.com/office/officeart/2005/8/layout/cycle2"/>
    <dgm:cxn modelId="{A43D3AD1-CAD8-4863-A302-3B0A020CB3B0}" type="presOf" srcId="{834180B0-F5D1-4160-B3FE-E887EA751480}" destId="{DDF1F7D4-990A-4969-BD56-4F2DF95248AC}" srcOrd="0" destOrd="0" presId="urn:microsoft.com/office/officeart/2005/8/layout/cycle2"/>
    <dgm:cxn modelId="{6AEA0746-3C0C-4F5A-9074-ED5AADB1A4B0}" type="presOf" srcId="{4D6B1497-475E-49CC-A620-EE5DBBA3760C}" destId="{2CE24D1D-8565-44D1-829B-1185120720D8}" srcOrd="1" destOrd="0" presId="urn:microsoft.com/office/officeart/2005/8/layout/cycle2"/>
    <dgm:cxn modelId="{6D4953A0-A68E-4910-8085-6097B7898138}" type="presOf" srcId="{4D6B1497-475E-49CC-A620-EE5DBBA3760C}" destId="{952C407A-DAD3-4DC4-AD70-5C347717107D}" srcOrd="0" destOrd="0" presId="urn:microsoft.com/office/officeart/2005/8/layout/cycle2"/>
    <dgm:cxn modelId="{68480DF5-F731-4235-9042-C25A254DF816}" type="presOf" srcId="{44C6FD3D-9103-48E1-A583-AF87AADFF08B}" destId="{141E13ED-F7FB-4AB0-A8A9-540CE53F4168}" srcOrd="0" destOrd="0" presId="urn:microsoft.com/office/officeart/2005/8/layout/cycle2"/>
    <dgm:cxn modelId="{1CC95E0F-7445-458F-ADAF-4C6455AF817D}" type="presOf" srcId="{70D9D428-E647-474E-99F7-D9F15A02D654}" destId="{DF80E396-2CD3-4BBE-9FA0-24F057C0EA06}" srcOrd="1" destOrd="0" presId="urn:microsoft.com/office/officeart/2005/8/layout/cycle2"/>
    <dgm:cxn modelId="{FE68A9B0-4194-4E8E-B651-A4ED8EC9D2A1}" srcId="{3962ED2F-0A54-45E8-98AB-F69D51339197}" destId="{B95055B5-EA32-4C7F-8BCA-3E6A73CFDF96}" srcOrd="0" destOrd="0" parTransId="{A0BCFB51-B35A-455B-9D7E-42B1E645AD23}" sibTransId="{4D6B1497-475E-49CC-A620-EE5DBBA3760C}"/>
    <dgm:cxn modelId="{92B6F63C-E2BD-4C5B-A235-D8DD3A87B164}" type="presOf" srcId="{4D123655-26E3-40EC-B856-20B502F2218D}" destId="{036AB374-059F-4C66-AD15-466416F84E05}" srcOrd="0" destOrd="0" presId="urn:microsoft.com/office/officeart/2005/8/layout/cycle2"/>
    <dgm:cxn modelId="{C7DDEE64-1531-4CA7-AB88-90D70C0387F6}" type="presOf" srcId="{70D9D428-E647-474E-99F7-D9F15A02D654}" destId="{DBD18DDA-00DA-408D-88D4-566E44D36BB7}" srcOrd="0" destOrd="0" presId="urn:microsoft.com/office/officeart/2005/8/layout/cycle2"/>
    <dgm:cxn modelId="{409D7A50-FAC4-45CE-B774-9C0C5763938E}" type="presOf" srcId="{834180B0-F5D1-4160-B3FE-E887EA751480}" destId="{419D3A58-A242-4319-95E9-D1CAB619643E}" srcOrd="1" destOrd="0" presId="urn:microsoft.com/office/officeart/2005/8/layout/cycle2"/>
    <dgm:cxn modelId="{DEE7BCC1-B81B-42D5-82F5-982AB88D662C}" srcId="{3962ED2F-0A54-45E8-98AB-F69D51339197}" destId="{4D123655-26E3-40EC-B856-20B502F2218D}" srcOrd="2" destOrd="0" parTransId="{EA8FE667-E379-4829-AC57-E27C98B71614}" sibTransId="{3376C619-3B99-4A78-AB13-6F2DBB7BB429}"/>
    <dgm:cxn modelId="{F00EE528-1C40-4114-8A66-6A8843235878}" type="presOf" srcId="{3962ED2F-0A54-45E8-98AB-F69D51339197}" destId="{63C64FCA-0051-400D-A44C-F0C6A3F319F7}" srcOrd="0" destOrd="0" presId="urn:microsoft.com/office/officeart/2005/8/layout/cycle2"/>
    <dgm:cxn modelId="{7D4A73D6-A714-44C5-8B9C-F160A19970CD}" type="presParOf" srcId="{63C64FCA-0051-400D-A44C-F0C6A3F319F7}" destId="{EAEFA755-F2E7-4038-81F6-63EBD9C51A14}" srcOrd="0" destOrd="0" presId="urn:microsoft.com/office/officeart/2005/8/layout/cycle2"/>
    <dgm:cxn modelId="{7F0A8BEC-FD3A-4A2F-B3E6-A47BE9E1405E}" type="presParOf" srcId="{63C64FCA-0051-400D-A44C-F0C6A3F319F7}" destId="{952C407A-DAD3-4DC4-AD70-5C347717107D}" srcOrd="1" destOrd="0" presId="urn:microsoft.com/office/officeart/2005/8/layout/cycle2"/>
    <dgm:cxn modelId="{57AD811A-84F9-486E-8BB5-B75ED8CB9A69}" type="presParOf" srcId="{952C407A-DAD3-4DC4-AD70-5C347717107D}" destId="{2CE24D1D-8565-44D1-829B-1185120720D8}" srcOrd="0" destOrd="0" presId="urn:microsoft.com/office/officeart/2005/8/layout/cycle2"/>
    <dgm:cxn modelId="{651C1A38-9BA5-41F8-92CE-BE64420BF717}" type="presParOf" srcId="{63C64FCA-0051-400D-A44C-F0C6A3F319F7}" destId="{141E13ED-F7FB-4AB0-A8A9-540CE53F4168}" srcOrd="2" destOrd="0" presId="urn:microsoft.com/office/officeart/2005/8/layout/cycle2"/>
    <dgm:cxn modelId="{FFB0FBD2-7C3B-4A6D-9415-EB13A4D5BBBD}" type="presParOf" srcId="{63C64FCA-0051-400D-A44C-F0C6A3F319F7}" destId="{DBD18DDA-00DA-408D-88D4-566E44D36BB7}" srcOrd="3" destOrd="0" presId="urn:microsoft.com/office/officeart/2005/8/layout/cycle2"/>
    <dgm:cxn modelId="{5D9BFDBF-E532-4601-AB9D-09EBEFC81C21}" type="presParOf" srcId="{DBD18DDA-00DA-408D-88D4-566E44D36BB7}" destId="{DF80E396-2CD3-4BBE-9FA0-24F057C0EA06}" srcOrd="0" destOrd="0" presId="urn:microsoft.com/office/officeart/2005/8/layout/cycle2"/>
    <dgm:cxn modelId="{590B2FF7-FCA3-44F2-A04F-B6F340ED7F38}" type="presParOf" srcId="{63C64FCA-0051-400D-A44C-F0C6A3F319F7}" destId="{036AB374-059F-4C66-AD15-466416F84E05}" srcOrd="4" destOrd="0" presId="urn:microsoft.com/office/officeart/2005/8/layout/cycle2"/>
    <dgm:cxn modelId="{C3637E06-027D-47DC-879A-90F7E205DE3E}" type="presParOf" srcId="{63C64FCA-0051-400D-A44C-F0C6A3F319F7}" destId="{C192B586-34D9-4A1C-BFD1-65331896C811}" srcOrd="5" destOrd="0" presId="urn:microsoft.com/office/officeart/2005/8/layout/cycle2"/>
    <dgm:cxn modelId="{480F7DBD-7FA9-461D-9A99-69D80D36F6EA}" type="presParOf" srcId="{C192B586-34D9-4A1C-BFD1-65331896C811}" destId="{FB36C89C-6889-46BE-88AF-3C54F9A1E929}" srcOrd="0" destOrd="0" presId="urn:microsoft.com/office/officeart/2005/8/layout/cycle2"/>
    <dgm:cxn modelId="{FB9E3252-B7F6-478A-B598-43A2465B1F4A}" type="presParOf" srcId="{63C64FCA-0051-400D-A44C-F0C6A3F319F7}" destId="{CB42D21F-363E-462D-825C-7930B6A4F862}" srcOrd="6" destOrd="0" presId="urn:microsoft.com/office/officeart/2005/8/layout/cycle2"/>
    <dgm:cxn modelId="{4B836911-E92F-42B5-B446-DC5128BEBA5E}" type="presParOf" srcId="{63C64FCA-0051-400D-A44C-F0C6A3F319F7}" destId="{DDF1F7D4-990A-4969-BD56-4F2DF95248AC}" srcOrd="7" destOrd="0" presId="urn:microsoft.com/office/officeart/2005/8/layout/cycle2"/>
    <dgm:cxn modelId="{86DA1C49-346D-44DE-8E7C-F15A30B5D923}" type="presParOf" srcId="{DDF1F7D4-990A-4969-BD56-4F2DF95248AC}" destId="{419D3A58-A242-4319-95E9-D1CAB619643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FA755-F2E7-4038-81F6-63EBD9C51A14}">
      <dsp:nvSpPr>
        <dsp:cNvPr id="0" name=""/>
        <dsp:cNvSpPr/>
      </dsp:nvSpPr>
      <dsp:spPr>
        <a:xfrm>
          <a:off x="1508890" y="41"/>
          <a:ext cx="1130148" cy="11301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Ámbito Social</a:t>
          </a:r>
          <a:endParaRPr lang="es-MX" sz="1100" kern="1200" dirty="0"/>
        </a:p>
      </dsp:txBody>
      <dsp:txXfrm>
        <a:off x="1674396" y="165547"/>
        <a:ext cx="799136" cy="799136"/>
      </dsp:txXfrm>
    </dsp:sp>
    <dsp:sp modelId="{952C407A-DAD3-4DC4-AD70-5C347717107D}">
      <dsp:nvSpPr>
        <dsp:cNvPr id="0" name=""/>
        <dsp:cNvSpPr/>
      </dsp:nvSpPr>
      <dsp:spPr>
        <a:xfrm rot="2700000">
          <a:off x="2517863" y="969014"/>
          <a:ext cx="301426" cy="3814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a:off x="2531106" y="1013328"/>
        <a:ext cx="210998" cy="228855"/>
      </dsp:txXfrm>
    </dsp:sp>
    <dsp:sp modelId="{141E13ED-F7FB-4AB0-A8A9-540CE53F4168}">
      <dsp:nvSpPr>
        <dsp:cNvPr id="0" name=""/>
        <dsp:cNvSpPr/>
      </dsp:nvSpPr>
      <dsp:spPr>
        <a:xfrm>
          <a:off x="2710178" y="1201329"/>
          <a:ext cx="1130148" cy="1130148"/>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Ámbito Comunitario</a:t>
          </a:r>
          <a:endParaRPr lang="es-MX" sz="1100" kern="1200" dirty="0"/>
        </a:p>
      </dsp:txBody>
      <dsp:txXfrm>
        <a:off x="2875684" y="1366835"/>
        <a:ext cx="799136" cy="799136"/>
      </dsp:txXfrm>
    </dsp:sp>
    <dsp:sp modelId="{DBD18DDA-00DA-408D-88D4-566E44D36BB7}">
      <dsp:nvSpPr>
        <dsp:cNvPr id="0" name=""/>
        <dsp:cNvSpPr/>
      </dsp:nvSpPr>
      <dsp:spPr>
        <a:xfrm rot="8100000">
          <a:off x="2529928" y="2170303"/>
          <a:ext cx="301426" cy="381425"/>
        </a:xfrm>
        <a:prstGeom prst="righ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rot="10800000">
        <a:off x="2607113" y="2214617"/>
        <a:ext cx="210998" cy="228855"/>
      </dsp:txXfrm>
    </dsp:sp>
    <dsp:sp modelId="{036AB374-059F-4C66-AD15-466416F84E05}">
      <dsp:nvSpPr>
        <dsp:cNvPr id="0" name=""/>
        <dsp:cNvSpPr/>
      </dsp:nvSpPr>
      <dsp:spPr>
        <a:xfrm>
          <a:off x="1508890" y="2402617"/>
          <a:ext cx="1130148" cy="1130148"/>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Ámbito Situacional</a:t>
          </a:r>
          <a:endParaRPr lang="es-MX" sz="1100" kern="1200" dirty="0"/>
        </a:p>
      </dsp:txBody>
      <dsp:txXfrm>
        <a:off x="1674396" y="2568123"/>
        <a:ext cx="799136" cy="799136"/>
      </dsp:txXfrm>
    </dsp:sp>
    <dsp:sp modelId="{C192B586-34D9-4A1C-BFD1-65331896C811}">
      <dsp:nvSpPr>
        <dsp:cNvPr id="0" name=""/>
        <dsp:cNvSpPr/>
      </dsp:nvSpPr>
      <dsp:spPr>
        <a:xfrm rot="13500000">
          <a:off x="1328639" y="2182367"/>
          <a:ext cx="301426" cy="381425"/>
        </a:xfrm>
        <a:prstGeom prst="righ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rot="10800000">
        <a:off x="1405824" y="2290623"/>
        <a:ext cx="210998" cy="228855"/>
      </dsp:txXfrm>
    </dsp:sp>
    <dsp:sp modelId="{CB42D21F-363E-462D-825C-7930B6A4F862}">
      <dsp:nvSpPr>
        <dsp:cNvPr id="0" name=""/>
        <dsp:cNvSpPr/>
      </dsp:nvSpPr>
      <dsp:spPr>
        <a:xfrm>
          <a:off x="307602" y="1201329"/>
          <a:ext cx="1130148" cy="1130148"/>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latin typeface="Arial" panose="020B0604020202020204" pitchFamily="34" charset="0"/>
              <a:cs typeface="Arial" panose="020B0604020202020204" pitchFamily="34" charset="0"/>
            </a:rPr>
            <a:t>Ámbito P</a:t>
          </a:r>
          <a:r>
            <a:rPr lang="es-MX" sz="1100" kern="1200" dirty="0" smtClean="0">
              <a:latin typeface="Arial" panose="020B0604020202020204" pitchFamily="34" charset="0"/>
              <a:ea typeface="Calibri" panose="020F0502020204030204" pitchFamily="34" charset="0"/>
              <a:cs typeface="Arial" panose="020B0604020202020204" pitchFamily="34" charset="0"/>
            </a:rPr>
            <a:t>sicosocial</a:t>
          </a:r>
          <a:endParaRPr lang="es-MX" sz="1100" kern="1200" dirty="0"/>
        </a:p>
      </dsp:txBody>
      <dsp:txXfrm>
        <a:off x="473108" y="1366835"/>
        <a:ext cx="799136" cy="799136"/>
      </dsp:txXfrm>
    </dsp:sp>
    <dsp:sp modelId="{DDF1F7D4-990A-4969-BD56-4F2DF95248AC}">
      <dsp:nvSpPr>
        <dsp:cNvPr id="0" name=""/>
        <dsp:cNvSpPr/>
      </dsp:nvSpPr>
      <dsp:spPr>
        <a:xfrm rot="18900000">
          <a:off x="1316575" y="981079"/>
          <a:ext cx="301426" cy="38142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a:off x="1329818" y="1089335"/>
        <a:ext cx="210998" cy="22885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BB8EC8-27FA-4ED2-8B79-2C203731F6FD}" type="datetimeFigureOut">
              <a:rPr lang="es-MX" smtClean="0"/>
              <a:t>19/07/2021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239385135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BB8EC8-27FA-4ED2-8B79-2C203731F6FD}" type="datetimeFigureOut">
              <a:rPr lang="es-MX" smtClean="0"/>
              <a:t>19/07/2021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411753724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BB8EC8-27FA-4ED2-8B79-2C203731F6FD}" type="datetimeFigureOut">
              <a:rPr lang="es-MX" smtClean="0"/>
              <a:t>19/07/2021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11193783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BB8EC8-27FA-4ED2-8B79-2C203731F6FD}" type="datetimeFigureOut">
              <a:rPr lang="es-MX" smtClean="0"/>
              <a:t>19/07/2021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235688874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CBB8EC8-27FA-4ED2-8B79-2C203731F6FD}" type="datetimeFigureOut">
              <a:rPr lang="es-MX" smtClean="0"/>
              <a:t>19/07/2021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194625258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CBB8EC8-27FA-4ED2-8B79-2C203731F6FD}" type="datetimeFigureOut">
              <a:rPr lang="es-MX" smtClean="0"/>
              <a:t>19/07/2021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178710743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CBB8EC8-27FA-4ED2-8B79-2C203731F6FD}" type="datetimeFigureOut">
              <a:rPr lang="es-MX" smtClean="0"/>
              <a:t>19/07/2021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340945060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CBB8EC8-27FA-4ED2-8B79-2C203731F6FD}" type="datetimeFigureOut">
              <a:rPr lang="es-MX" smtClean="0"/>
              <a:t>19/07/2021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331759705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B8EC8-27FA-4ED2-8B79-2C203731F6FD}" type="datetimeFigureOut">
              <a:rPr lang="es-MX" smtClean="0"/>
              <a:t>19/07/2021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286117451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CBB8EC8-27FA-4ED2-8B79-2C203731F6FD}" type="datetimeFigureOut">
              <a:rPr lang="es-MX" smtClean="0"/>
              <a:t>19/07/2021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352411902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CBB8EC8-27FA-4ED2-8B79-2C203731F6FD}" type="datetimeFigureOut">
              <a:rPr lang="es-MX" smtClean="0"/>
              <a:t>19/07/2021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A3E9DF9-CA62-4470-9A73-1FE821F50645}" type="slidenum">
              <a:rPr lang="es-MX" smtClean="0"/>
              <a:t>‹Nº›</a:t>
            </a:fld>
            <a:endParaRPr lang="es-MX"/>
          </a:p>
        </p:txBody>
      </p:sp>
    </p:spTree>
    <p:extLst>
      <p:ext uri="{BB962C8B-B14F-4D97-AF65-F5344CB8AC3E}">
        <p14:creationId xmlns:p14="http://schemas.microsoft.com/office/powerpoint/2010/main" val="74366786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B8EC8-27FA-4ED2-8B79-2C203731F6FD}" type="datetimeFigureOut">
              <a:rPr lang="es-MX" smtClean="0"/>
              <a:t>19/07/2021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E9DF9-CA62-4470-9A73-1FE821F50645}" type="slidenum">
              <a:rPr lang="es-MX" smtClean="0"/>
              <a:t>‹Nº›</a:t>
            </a:fld>
            <a:endParaRPr lang="es-MX"/>
          </a:p>
        </p:txBody>
      </p:sp>
    </p:spTree>
    <p:extLst>
      <p:ext uri="{BB962C8B-B14F-4D97-AF65-F5344CB8AC3E}">
        <p14:creationId xmlns:p14="http://schemas.microsoft.com/office/powerpoint/2010/main" val="3699802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CuadroTexto 1"/>
          <p:cNvSpPr txBox="1"/>
          <p:nvPr/>
        </p:nvSpPr>
        <p:spPr>
          <a:xfrm>
            <a:off x="0" y="218941"/>
            <a:ext cx="1751527" cy="940158"/>
          </a:xfrm>
          <a:prstGeom prst="rect">
            <a:avLst/>
          </a:prstGeom>
          <a:solidFill>
            <a:schemeClr val="bg1">
              <a:lumMod val="95000"/>
            </a:schemeClr>
          </a:solidFill>
        </p:spPr>
        <p:txBody>
          <a:bodyPr wrap="square" rtlCol="0">
            <a:spAutoFit/>
          </a:bodyPr>
          <a:lstStyle/>
          <a:p>
            <a:endParaRPr lang="es-MX" dirty="0"/>
          </a:p>
        </p:txBody>
      </p:sp>
      <p:sp>
        <p:nvSpPr>
          <p:cNvPr id="5" name="CuadroTexto 4"/>
          <p:cNvSpPr txBox="1"/>
          <p:nvPr/>
        </p:nvSpPr>
        <p:spPr>
          <a:xfrm>
            <a:off x="7300175" y="218941"/>
            <a:ext cx="1751527" cy="940158"/>
          </a:xfrm>
          <a:prstGeom prst="rect">
            <a:avLst/>
          </a:prstGeom>
          <a:solidFill>
            <a:schemeClr val="bg1">
              <a:lumMod val="95000"/>
            </a:schemeClr>
          </a:solidFill>
        </p:spPr>
        <p:txBody>
          <a:bodyPr wrap="square" rtlCol="0">
            <a:spAutoFit/>
          </a:bodyPr>
          <a:lstStyle/>
          <a:p>
            <a:endParaRPr lang="es-MX"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645" y="393997"/>
            <a:ext cx="1532586" cy="590046"/>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07" y="347379"/>
            <a:ext cx="1566911" cy="683281"/>
          </a:xfrm>
          <a:prstGeom prst="rect">
            <a:avLst/>
          </a:prstGeom>
        </p:spPr>
      </p:pic>
    </p:spTree>
    <p:extLst>
      <p:ext uri="{BB962C8B-B14F-4D97-AF65-F5344CB8AC3E}">
        <p14:creationId xmlns:p14="http://schemas.microsoft.com/office/powerpoint/2010/main" val="118892104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02668" y="575652"/>
            <a:ext cx="6825803" cy="954107"/>
          </a:xfrm>
          <a:prstGeom prst="rect">
            <a:avLst/>
          </a:prstGeom>
          <a:noFill/>
        </p:spPr>
        <p:txBody>
          <a:bodyPr wrap="square" rtlCol="0">
            <a:spAutoFit/>
          </a:bodyPr>
          <a:lstStyle/>
          <a:p>
            <a:pPr algn="ctr"/>
            <a:r>
              <a:rPr lang="es-MX" sz="2800" dirty="0" smtClean="0">
                <a:solidFill>
                  <a:srgbClr val="C00000"/>
                </a:solidFill>
              </a:rPr>
              <a:t>LÍNEAS DE ACCIÓN </a:t>
            </a:r>
          </a:p>
          <a:p>
            <a:pPr algn="ctr"/>
            <a:r>
              <a:rPr lang="es-MX" sz="2800" dirty="0" smtClean="0">
                <a:solidFill>
                  <a:srgbClr val="C00000"/>
                </a:solidFill>
              </a:rPr>
              <a:t>PREVENCIÓN PRIMARIA</a:t>
            </a:r>
            <a:endParaRPr lang="es-MX" sz="2800" dirty="0">
              <a:solidFill>
                <a:srgbClr val="C00000"/>
              </a:solidFill>
            </a:endParaRPr>
          </a:p>
        </p:txBody>
      </p:sp>
      <p:sp>
        <p:nvSpPr>
          <p:cNvPr id="3" name="Rectángulo 2"/>
          <p:cNvSpPr/>
          <p:nvPr/>
        </p:nvSpPr>
        <p:spPr>
          <a:xfrm>
            <a:off x="734668" y="1924811"/>
            <a:ext cx="7161802" cy="4125104"/>
          </a:xfrm>
          <a:prstGeom prst="rect">
            <a:avLst/>
          </a:prstGeom>
        </p:spPr>
        <p:txBody>
          <a:bodyPr wrap="square">
            <a:spAutoFit/>
          </a:bodyPr>
          <a:lstStyle/>
          <a:p>
            <a:pPr algn="just">
              <a:lnSpc>
                <a:spcPct val="107000"/>
              </a:lnSpc>
              <a:spcAft>
                <a:spcPts val="0"/>
              </a:spcAft>
            </a:pPr>
            <a:r>
              <a:rPr lang="es-MX" sz="2000" b="1" dirty="0">
                <a:latin typeface="Arial" panose="020B0604020202020204" pitchFamily="34" charset="0"/>
                <a:ea typeface="Calibri" panose="020F0502020204030204" pitchFamily="34" charset="0"/>
                <a:cs typeface="Arial" panose="020B0604020202020204" pitchFamily="34" charset="0"/>
              </a:rPr>
              <a:t>ÁMBITO </a:t>
            </a:r>
            <a:r>
              <a:rPr lang="es-MX" sz="2000" b="1" dirty="0" smtClean="0">
                <a:latin typeface="Arial" panose="020B0604020202020204" pitchFamily="34" charset="0"/>
                <a:ea typeface="Calibri" panose="020F0502020204030204" pitchFamily="34" charset="0"/>
                <a:cs typeface="Arial" panose="020B0604020202020204" pitchFamily="34" charset="0"/>
              </a:rPr>
              <a:t>SOCIAL</a:t>
            </a:r>
          </a:p>
          <a:p>
            <a:pPr algn="just">
              <a:lnSpc>
                <a:spcPct val="107000"/>
              </a:lnSpc>
              <a:spcAft>
                <a:spcPts val="0"/>
              </a:spcAft>
            </a:pPr>
            <a:endParaRPr lang="es-MX" sz="2000" b="1" dirty="0" smtClean="0">
              <a:latin typeface="Arial" panose="020B0604020202020204" pitchFamily="34" charset="0"/>
              <a:ea typeface="Calibri" panose="020F0502020204030204" pitchFamily="34" charset="0"/>
              <a:cs typeface="Arial" panose="020B0604020202020204" pitchFamily="34" charset="0"/>
            </a:endParaRPr>
          </a:p>
          <a:p>
            <a:pPr marL="1200150" lvl="2" indent="-285750" algn="just">
              <a:buFont typeface="Arial" panose="020B0604020202020204" pitchFamily="34" charset="0"/>
              <a:buChar char="•"/>
            </a:pPr>
            <a:r>
              <a:rPr lang="es-MX" sz="2000" dirty="0">
                <a:latin typeface="Arial" panose="020B0604020202020204" pitchFamily="34" charset="0"/>
                <a:cs typeface="Arial" panose="020B0604020202020204" pitchFamily="34" charset="0"/>
              </a:rPr>
              <a:t>Realizar la rehabilitación de espacios educativos.</a:t>
            </a:r>
          </a:p>
          <a:p>
            <a:pPr marL="1200150" lvl="2" indent="-285750" algn="just">
              <a:buFont typeface="Arial" panose="020B0604020202020204" pitchFamily="34" charset="0"/>
              <a:buChar char="•"/>
            </a:pPr>
            <a:r>
              <a:rPr lang="es-MX" sz="2000" dirty="0">
                <a:latin typeface="Arial" panose="020B0604020202020204" pitchFamily="34" charset="0"/>
                <a:cs typeface="Arial" panose="020B0604020202020204" pitchFamily="34" charset="0"/>
              </a:rPr>
              <a:t>Identificar espacios susceptibles a ser convertidos en espacios públicos de recreación para su acondicionamiento.</a:t>
            </a:r>
          </a:p>
          <a:p>
            <a:pPr marL="1200150" lvl="2" indent="-285750" algn="just">
              <a:buFont typeface="Arial" panose="020B0604020202020204" pitchFamily="34" charset="0"/>
              <a:buChar char="•"/>
            </a:pPr>
            <a:r>
              <a:rPr lang="es-MX" sz="2000" dirty="0">
                <a:latin typeface="Arial" panose="020B0604020202020204" pitchFamily="34" charset="0"/>
                <a:cs typeface="Arial" panose="020B0604020202020204" pitchFamily="34" charset="0"/>
              </a:rPr>
              <a:t>Realizar jornadas de acercamiento de servicios médicos y de desarrollo social, </a:t>
            </a:r>
            <a:r>
              <a:rPr lang="es-MX" sz="2000" dirty="0" smtClean="0">
                <a:latin typeface="Arial" panose="020B0604020202020204" pitchFamily="34" charset="0"/>
                <a:cs typeface="Arial" panose="020B0604020202020204" pitchFamily="34" charset="0"/>
              </a:rPr>
              <a:t>diversas</a:t>
            </a:r>
            <a:r>
              <a:rPr lang="es-MX" sz="2000" dirty="0">
                <a:latin typeface="Arial" panose="020B0604020202020204" pitchFamily="34" charset="0"/>
                <a:cs typeface="Arial" panose="020B0604020202020204" pitchFamily="34" charset="0"/>
              </a:rPr>
              <a:t>.</a:t>
            </a:r>
          </a:p>
          <a:p>
            <a:pPr marL="1200150" lvl="2" indent="-285750" algn="just">
              <a:buFont typeface="Arial" panose="020B0604020202020204" pitchFamily="34" charset="0"/>
              <a:buChar char="•"/>
            </a:pPr>
            <a:r>
              <a:rPr lang="es-MX" sz="2000" dirty="0">
                <a:latin typeface="Arial" panose="020B0604020202020204" pitchFamily="34" charset="0"/>
                <a:cs typeface="Arial" panose="020B0604020202020204" pitchFamily="34" charset="0"/>
              </a:rPr>
              <a:t>Implementar un Programa de Empleo Temporal Municipal, dirigido a la población en riesgo.</a:t>
            </a:r>
          </a:p>
          <a:p>
            <a:pPr marL="1200150" lvl="2" indent="-285750" algn="just">
              <a:buFont typeface="Arial" panose="020B0604020202020204" pitchFamily="34" charset="0"/>
              <a:buChar char="•"/>
            </a:pPr>
            <a:r>
              <a:rPr lang="es-MX" sz="2000" dirty="0">
                <a:latin typeface="Arial" panose="020B0604020202020204" pitchFamily="34" charset="0"/>
                <a:cs typeface="Arial" panose="020B0604020202020204" pitchFamily="34" charset="0"/>
              </a:rPr>
              <a:t>Realizar actividades de promoción y fomento de las actividades deportivas.</a:t>
            </a:r>
          </a:p>
          <a:p>
            <a:pPr algn="just">
              <a:lnSpc>
                <a:spcPct val="107000"/>
              </a:lnSpc>
              <a:spcAft>
                <a:spcPts val="0"/>
              </a:spcAf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52882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7425" y="1241260"/>
            <a:ext cx="8693240" cy="4601901"/>
          </a:xfrm>
          <a:prstGeom prst="rect">
            <a:avLst/>
          </a:prstGeom>
        </p:spPr>
        <p:txBody>
          <a:bodyPr wrap="square">
            <a:spAutoFit/>
          </a:bodyPr>
          <a:lstStyle/>
          <a:p>
            <a:pPr algn="just">
              <a:lnSpc>
                <a:spcPct val="107000"/>
              </a:lnSpc>
              <a:spcAft>
                <a:spcPts val="0"/>
              </a:spcAft>
            </a:pPr>
            <a:r>
              <a:rPr lang="es-MX" sz="2000" b="1" dirty="0" smtClean="0">
                <a:latin typeface="Arial" panose="020B0604020202020204" pitchFamily="34" charset="0"/>
                <a:ea typeface="Calibri" panose="020F0502020204030204" pitchFamily="34" charset="0"/>
                <a:cs typeface="Arial" panose="020B0604020202020204" pitchFamily="34" charset="0"/>
              </a:rPr>
              <a:t>          ÁMBITO COMUNITARIO</a:t>
            </a:r>
          </a:p>
          <a:p>
            <a:pPr algn="just">
              <a:lnSpc>
                <a:spcPct val="107000"/>
              </a:lnSpc>
              <a:spcAft>
                <a:spcPts val="0"/>
              </a:spcAft>
            </a:pPr>
            <a:endParaRPr lang="es-MX" sz="2000" b="1" dirty="0" smtClean="0">
              <a:latin typeface="Arial" panose="020B0604020202020204" pitchFamily="34" charset="0"/>
              <a:ea typeface="Calibri" panose="020F0502020204030204" pitchFamily="34" charset="0"/>
              <a:cs typeface="Arial" panose="020B0604020202020204" pitchFamily="34" charset="0"/>
            </a:endParaRPr>
          </a:p>
          <a:p>
            <a:pPr marL="1200150" lvl="2" indent="-285750" algn="just">
              <a:buFont typeface="Arial" panose="020B0604020202020204" pitchFamily="34" charset="0"/>
              <a:buChar char="•"/>
            </a:pPr>
            <a:r>
              <a:rPr lang="es-MX" sz="2000" dirty="0">
                <a:latin typeface="Arial" panose="020B0604020202020204" pitchFamily="34" charset="0"/>
                <a:cs typeface="Arial" panose="020B0604020202020204" pitchFamily="34" charset="0"/>
              </a:rPr>
              <a:t>Desarrollar actividades que fomenten la integración del tejido social en la comunidad.</a:t>
            </a:r>
          </a:p>
          <a:p>
            <a:pPr marL="1200150" lvl="2" indent="-285750" algn="just">
              <a:buFont typeface="Arial" panose="020B0604020202020204" pitchFamily="34" charset="0"/>
              <a:buChar char="•"/>
            </a:pPr>
            <a:r>
              <a:rPr lang="es-MX" sz="2000" dirty="0">
                <a:latin typeface="Arial" panose="020B0604020202020204" pitchFamily="34" charset="0"/>
                <a:cs typeface="Arial" panose="020B0604020202020204" pitchFamily="34" charset="0"/>
              </a:rPr>
              <a:t>Realizar visitas domiciliarias, para </a:t>
            </a:r>
            <a:r>
              <a:rPr lang="es-MX" sz="2000" dirty="0" smtClean="0">
                <a:latin typeface="Arial" panose="020B0604020202020204" pitchFamily="34" charset="0"/>
                <a:cs typeface="Arial" panose="020B0604020202020204" pitchFamily="34" charset="0"/>
              </a:rPr>
              <a:t>tener acercamiento </a:t>
            </a:r>
            <a:r>
              <a:rPr lang="es-MX" sz="2000" dirty="0">
                <a:latin typeface="Arial" panose="020B0604020202020204" pitchFamily="34" charset="0"/>
                <a:cs typeface="Arial" panose="020B0604020202020204" pitchFamily="34" charset="0"/>
              </a:rPr>
              <a:t>con </a:t>
            </a:r>
            <a:r>
              <a:rPr lang="es-MX" sz="2000" dirty="0" smtClean="0">
                <a:latin typeface="Arial" panose="020B0604020202020204" pitchFamily="34" charset="0"/>
                <a:cs typeface="Arial" panose="020B0604020202020204" pitchFamily="34" charset="0"/>
              </a:rPr>
              <a:t>las familias</a:t>
            </a:r>
            <a:r>
              <a:rPr lang="es-MX" sz="2000" dirty="0">
                <a:latin typeface="Arial" panose="020B0604020202020204" pitchFamily="34" charset="0"/>
                <a:cs typeface="Arial" panose="020B0604020202020204" pitchFamily="34" charset="0"/>
              </a:rPr>
              <a:t>.</a:t>
            </a:r>
          </a:p>
          <a:p>
            <a:pPr marL="1200150" lvl="2" indent="-285750" algn="just">
              <a:buFont typeface="Arial" panose="020B0604020202020204" pitchFamily="34" charset="0"/>
              <a:buChar char="•"/>
            </a:pPr>
            <a:r>
              <a:rPr lang="es-MX" sz="2000" dirty="0">
                <a:latin typeface="Arial" panose="020B0604020202020204" pitchFamily="34" charset="0"/>
                <a:cs typeface="Arial" panose="020B0604020202020204" pitchFamily="34" charset="0"/>
              </a:rPr>
              <a:t>Implementar una campaña de difusión de información sobre el Programa.</a:t>
            </a:r>
          </a:p>
          <a:p>
            <a:pPr marL="1200150" lvl="2" indent="-285750" algn="just">
              <a:buFont typeface="Arial" panose="020B0604020202020204" pitchFamily="34" charset="0"/>
              <a:buChar char="•"/>
            </a:pPr>
            <a:r>
              <a:rPr lang="es-MX" sz="2000" dirty="0">
                <a:latin typeface="Arial" panose="020B0604020202020204" pitchFamily="34" charset="0"/>
                <a:cs typeface="Arial" panose="020B0604020202020204" pitchFamily="34" charset="0"/>
              </a:rPr>
              <a:t>Acercar los servicios del Registro Civil a la </a:t>
            </a:r>
            <a:r>
              <a:rPr lang="es-MX" sz="2000" dirty="0" smtClean="0">
                <a:latin typeface="Arial" panose="020B0604020202020204" pitchFamily="34" charset="0"/>
                <a:cs typeface="Arial" panose="020B0604020202020204" pitchFamily="34" charset="0"/>
              </a:rPr>
              <a:t>ciudadanía</a:t>
            </a:r>
            <a:r>
              <a:rPr lang="es-MX" sz="2000" dirty="0">
                <a:latin typeface="Arial" panose="020B0604020202020204" pitchFamily="34" charset="0"/>
                <a:cs typeface="Arial" panose="020B0604020202020204" pitchFamily="34" charset="0"/>
              </a:rPr>
              <a:t>.</a:t>
            </a:r>
          </a:p>
          <a:p>
            <a:pPr marL="1200150" lvl="2" indent="-285750" algn="just">
              <a:buFont typeface="Arial" panose="020B0604020202020204" pitchFamily="34" charset="0"/>
              <a:buChar char="•"/>
            </a:pPr>
            <a:r>
              <a:rPr lang="es-MX" sz="2000" dirty="0">
                <a:latin typeface="Arial" panose="020B0604020202020204" pitchFamily="34" charset="0"/>
                <a:cs typeface="Arial" panose="020B0604020202020204" pitchFamily="34" charset="0"/>
              </a:rPr>
              <a:t>Rehabilitar y dar mantenimiento al servicio de </a:t>
            </a:r>
            <a:r>
              <a:rPr lang="es-MX" sz="2000" dirty="0" smtClean="0">
                <a:latin typeface="Arial" panose="020B0604020202020204" pitchFamily="34" charset="0"/>
                <a:cs typeface="Arial" panose="020B0604020202020204" pitchFamily="34" charset="0"/>
              </a:rPr>
              <a:t>alumbrado </a:t>
            </a:r>
            <a:r>
              <a:rPr lang="es-MX" sz="2000" dirty="0">
                <a:latin typeface="Arial" panose="020B0604020202020204" pitchFamily="34" charset="0"/>
                <a:cs typeface="Arial" panose="020B0604020202020204" pitchFamily="34" charset="0"/>
              </a:rPr>
              <a:t>p</a:t>
            </a:r>
            <a:r>
              <a:rPr lang="es-MX" sz="2000" dirty="0" smtClean="0">
                <a:latin typeface="Arial" panose="020B0604020202020204" pitchFamily="34" charset="0"/>
                <a:cs typeface="Arial" panose="020B0604020202020204" pitchFamily="34" charset="0"/>
              </a:rPr>
              <a:t>úblico</a:t>
            </a:r>
            <a:r>
              <a:rPr lang="es-MX" sz="2000" dirty="0" smtClean="0"/>
              <a:t>.</a:t>
            </a:r>
          </a:p>
          <a:p>
            <a:pPr lvl="2"/>
            <a:endParaRPr lang="es-MX" dirty="0"/>
          </a:p>
          <a:p>
            <a:pPr lvl="2"/>
            <a:endParaRPr lang="es-MX" dirty="0"/>
          </a:p>
          <a:p>
            <a:pPr algn="just">
              <a:lnSpc>
                <a:spcPct val="107000"/>
              </a:lnSpc>
              <a:spcAft>
                <a:spcPts val="0"/>
              </a:spcAft>
            </a:pPr>
            <a:endParaRPr lang="es-MX" sz="1600"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924264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2428" y="1073316"/>
            <a:ext cx="7624293" cy="4708981"/>
          </a:xfrm>
          <a:prstGeom prst="rect">
            <a:avLst/>
          </a:prstGeom>
        </p:spPr>
        <p:txBody>
          <a:bodyPr wrap="square">
            <a:spAutoFit/>
          </a:bodyPr>
          <a:lstStyle/>
          <a:p>
            <a:pPr lvl="2"/>
            <a:r>
              <a:rPr lang="es-MX" sz="2000" b="1" dirty="0">
                <a:latin typeface="Arial" panose="020B0604020202020204" pitchFamily="34" charset="0"/>
                <a:cs typeface="Arial" panose="020B0604020202020204" pitchFamily="34" charset="0"/>
              </a:rPr>
              <a:t>ÁMBITO </a:t>
            </a:r>
            <a:r>
              <a:rPr lang="es-MX" sz="2000" b="1" dirty="0" smtClean="0">
                <a:latin typeface="Arial" panose="020B0604020202020204" pitchFamily="34" charset="0"/>
                <a:cs typeface="Arial" panose="020B0604020202020204" pitchFamily="34" charset="0"/>
              </a:rPr>
              <a:t>SITUACIONAL</a:t>
            </a:r>
          </a:p>
          <a:p>
            <a:pPr lvl="2"/>
            <a:endParaRPr lang="es-MX" sz="2000" dirty="0">
              <a:latin typeface="Arial" panose="020B0604020202020204" pitchFamily="34" charset="0"/>
              <a:cs typeface="Arial" panose="020B0604020202020204" pitchFamily="34" charset="0"/>
            </a:endParaRPr>
          </a:p>
          <a:p>
            <a:pPr marL="1257300" lvl="2"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Dar mantenimiento y acondicionamiento a espacios públicos.</a:t>
            </a:r>
          </a:p>
          <a:p>
            <a:pPr marL="1257300" lvl="2"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Realizar campañas de limpieza y reforestación con participación ciudadana.</a:t>
            </a:r>
          </a:p>
          <a:p>
            <a:pPr marL="1257300" lvl="2"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Instalar una cámara de video vigilancia en la comunidad.</a:t>
            </a:r>
          </a:p>
          <a:p>
            <a:pPr marL="1257300" lvl="2"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Hacer operativos preventivos con la finalidad de evitar lleguen sustancias psicoactivas a la comunidad provenientes de otros lugares.</a:t>
            </a:r>
          </a:p>
          <a:p>
            <a:pPr marL="1257300" lvl="2"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Realizar inspecciones, supervisiones y comprobación de la actividad comercial.</a:t>
            </a:r>
          </a:p>
          <a:p>
            <a:pPr marL="1257300" lvl="2"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Incrementar la presencia de los cuerpos de seguridad por medio de estrategias de proximidad.</a:t>
            </a:r>
          </a:p>
        </p:txBody>
      </p:sp>
    </p:spTree>
    <p:extLst>
      <p:ext uri="{BB962C8B-B14F-4D97-AF65-F5344CB8AC3E}">
        <p14:creationId xmlns:p14="http://schemas.microsoft.com/office/powerpoint/2010/main" val="341231331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029" y="499670"/>
            <a:ext cx="8607734" cy="3416320"/>
          </a:xfrm>
          <a:prstGeom prst="rect">
            <a:avLst/>
          </a:prstGeom>
        </p:spPr>
        <p:txBody>
          <a:bodyPr wrap="square">
            <a:spAutoFit/>
          </a:bodyPr>
          <a:lstStyle/>
          <a:p>
            <a:pPr algn="just">
              <a:spcAft>
                <a:spcPts val="0"/>
              </a:spcAft>
            </a:pPr>
            <a:r>
              <a:rPr lang="es-MX" sz="2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ÁMBITO PSICOSOCIAL</a:t>
            </a:r>
          </a:p>
          <a:p>
            <a:pPr marL="342900" indent="-342900" algn="just">
              <a:spcAft>
                <a:spcPts val="0"/>
              </a:spcAft>
              <a:buFont typeface="Arial" panose="020B0604020202020204" pitchFamily="34" charset="0"/>
              <a:buChar char="•"/>
            </a:pPr>
            <a:endParaRPr lang="es-MX" sz="20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257300" lvl="2" indent="-342900" algn="just">
              <a:buFont typeface="Arial" panose="020B0604020202020204" pitchFamily="34" charset="0"/>
              <a:buChar char="•"/>
            </a:pPr>
            <a:r>
              <a:rPr lang="es-MX" sz="2000" dirty="0" smtClean="0">
                <a:latin typeface="Arial" panose="020B0604020202020204" pitchFamily="34" charset="0"/>
                <a:cs typeface="Arial" panose="020B0604020202020204" pitchFamily="34" charset="0"/>
              </a:rPr>
              <a:t>Impartir ciclos de conferencias en temas relacionados con las adicciones en las instituciones educativas.</a:t>
            </a:r>
          </a:p>
          <a:p>
            <a:pPr marL="1257300" lvl="2" indent="-342900" algn="just">
              <a:buFont typeface="Arial" panose="020B0604020202020204" pitchFamily="34" charset="0"/>
              <a:buChar char="•"/>
            </a:pPr>
            <a:r>
              <a:rPr lang="es-MX" sz="2000" dirty="0" smtClean="0">
                <a:latin typeface="Arial" panose="020B0604020202020204" pitchFamily="34" charset="0"/>
                <a:cs typeface="Arial" panose="020B0604020202020204" pitchFamily="34" charset="0"/>
              </a:rPr>
              <a:t>Gestionar la visita de la Unidad Móvil de Atención Jurídica y Psicológica del Consejo Estatal de la Mujer y Bienestar Social.</a:t>
            </a:r>
          </a:p>
          <a:p>
            <a:pPr marL="1257300" lvl="2" indent="-342900" algn="just">
              <a:buFont typeface="Arial" panose="020B0604020202020204" pitchFamily="34" charset="0"/>
              <a:buChar char="•"/>
            </a:pPr>
            <a:r>
              <a:rPr lang="es-MX" sz="2000" dirty="0" smtClean="0">
                <a:latin typeface="Arial" panose="020B0604020202020204" pitchFamily="34" charset="0"/>
                <a:cs typeface="Arial" panose="020B0604020202020204" pitchFamily="34" charset="0"/>
              </a:rPr>
              <a:t>Implementar acciones de formación de capacidades para la vida, como talleres.</a:t>
            </a:r>
          </a:p>
          <a:p>
            <a:pPr lvl="2"/>
            <a:endParaRPr lang="es-MX" dirty="0"/>
          </a:p>
          <a:p>
            <a:pPr algn="just">
              <a:spcAft>
                <a:spcPts val="0"/>
              </a:spcAft>
            </a:pPr>
            <a:endParaRPr lang="es-MX" b="1" dirty="0" smtClean="0">
              <a:solidFill>
                <a:srgbClr val="000000"/>
              </a:solidFill>
              <a:latin typeface="Arial" panose="020B0604020202020204" pitchFamily="34" charset="0"/>
              <a:ea typeface="Calibri" panose="020F0502020204030204" pitchFamily="34" charset="0"/>
            </a:endParaRPr>
          </a:p>
          <a:p>
            <a:pPr algn="just">
              <a:spcAft>
                <a:spcPts val="0"/>
              </a:spcAft>
            </a:pPr>
            <a:endParaRPr lang="es-MX" sz="2000" dirty="0">
              <a:solidFill>
                <a:srgbClr val="000000"/>
              </a:solidFill>
              <a:effectLst/>
              <a:latin typeface="Arial" panose="020B0604020202020204" pitchFamily="34" charset="0"/>
              <a:ea typeface="Calibri" panose="020F0502020204030204" pitchFamily="34" charset="0"/>
            </a:endParaRPr>
          </a:p>
        </p:txBody>
      </p:sp>
      <p:sp>
        <p:nvSpPr>
          <p:cNvPr id="3" name="CuadroTexto 2"/>
          <p:cNvSpPr txBox="1"/>
          <p:nvPr/>
        </p:nvSpPr>
        <p:spPr>
          <a:xfrm>
            <a:off x="393848" y="3119708"/>
            <a:ext cx="8358096" cy="3447098"/>
          </a:xfrm>
          <a:prstGeom prst="rect">
            <a:avLst/>
          </a:prstGeom>
          <a:noFill/>
        </p:spPr>
        <p:txBody>
          <a:bodyPr wrap="square" rtlCol="0">
            <a:spAutoFit/>
          </a:bodyPr>
          <a:lstStyle/>
          <a:p>
            <a:pPr algn="ctr"/>
            <a:r>
              <a:rPr lang="es-MX" sz="2000" b="1" dirty="0" smtClean="0">
                <a:solidFill>
                  <a:srgbClr val="C00000"/>
                </a:solidFill>
                <a:latin typeface="Arial" panose="020B0604020202020204" pitchFamily="34" charset="0"/>
                <a:cs typeface="Arial" panose="020B0604020202020204" pitchFamily="34" charset="0"/>
              </a:rPr>
              <a:t>LÍNEAS DE ACCIÓN </a:t>
            </a:r>
          </a:p>
          <a:p>
            <a:pPr algn="ctr"/>
            <a:r>
              <a:rPr lang="es-MX" sz="2000" b="1" dirty="0" smtClean="0">
                <a:solidFill>
                  <a:srgbClr val="C00000"/>
                </a:solidFill>
                <a:latin typeface="Arial" panose="020B0604020202020204" pitchFamily="34" charset="0"/>
                <a:cs typeface="Arial" panose="020B0604020202020204" pitchFamily="34" charset="0"/>
              </a:rPr>
              <a:t>PREVENCIÓN SECUNDARIA </a:t>
            </a:r>
          </a:p>
          <a:p>
            <a:pPr algn="ctr"/>
            <a:endParaRPr lang="es-MX" sz="2000" dirty="0" smtClean="0">
              <a:latin typeface="Arial" panose="020B0604020202020204" pitchFamily="34" charset="0"/>
              <a:cs typeface="Arial" panose="020B0604020202020204" pitchFamily="34" charset="0"/>
            </a:endParaRPr>
          </a:p>
          <a:p>
            <a:pPr marL="1257300" lvl="2" indent="-342900" algn="just">
              <a:buFont typeface="Arial" panose="020B0604020202020204" pitchFamily="34" charset="0"/>
              <a:buChar char="•"/>
            </a:pPr>
            <a:r>
              <a:rPr lang="es-MX" sz="2000" dirty="0" smtClean="0">
                <a:latin typeface="Arial" panose="020B0604020202020204" pitchFamily="34" charset="0"/>
                <a:cs typeface="Arial" panose="020B0604020202020204" pitchFamily="34" charset="0"/>
              </a:rPr>
              <a:t>Brindar </a:t>
            </a:r>
            <a:r>
              <a:rPr lang="es-MX" sz="2000" dirty="0">
                <a:latin typeface="Arial" panose="020B0604020202020204" pitchFamily="34" charset="0"/>
                <a:cs typeface="Arial" panose="020B0604020202020204" pitchFamily="34" charset="0"/>
              </a:rPr>
              <a:t>Atención Psicológica los adictos y sus familiares.</a:t>
            </a:r>
          </a:p>
          <a:p>
            <a:pPr marL="1257300" lvl="2"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Gestionar el internamiento en el Albergue Temporal de la </a:t>
            </a:r>
            <a:r>
              <a:rPr lang="es-MX" sz="2000" dirty="0" err="1">
                <a:latin typeface="Arial" panose="020B0604020202020204" pitchFamily="34" charset="0"/>
                <a:cs typeface="Arial" panose="020B0604020202020204" pitchFamily="34" charset="0"/>
              </a:rPr>
              <a:t>Preceptoría</a:t>
            </a:r>
            <a:r>
              <a:rPr lang="es-MX" sz="2000" dirty="0">
                <a:latin typeface="Arial" panose="020B0604020202020204" pitchFamily="34" charset="0"/>
                <a:cs typeface="Arial" panose="020B0604020202020204" pitchFamily="34" charset="0"/>
              </a:rPr>
              <a:t> Juvenil para Adolescentes de 12 a 17 años.</a:t>
            </a:r>
          </a:p>
          <a:p>
            <a:pPr marL="1257300" lvl="2"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Realizar el seguimiento de personas con problemas de adicciones a través del Centro de Integración Juvenil A.C.</a:t>
            </a:r>
          </a:p>
          <a:p>
            <a:pPr marL="1257300" lvl="2"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Gestionar el internamiento en instancias públicas y/o privadas para las personas mayores de 18 años.</a:t>
            </a:r>
          </a:p>
          <a:p>
            <a:endParaRPr lang="es-MX" dirty="0"/>
          </a:p>
        </p:txBody>
      </p:sp>
    </p:spTree>
    <p:extLst>
      <p:ext uri="{BB962C8B-B14F-4D97-AF65-F5344CB8AC3E}">
        <p14:creationId xmlns:p14="http://schemas.microsoft.com/office/powerpoint/2010/main" val="53165857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3488" y="314464"/>
            <a:ext cx="6915955" cy="584775"/>
          </a:xfrm>
          <a:prstGeom prst="rect">
            <a:avLst/>
          </a:prstGeom>
          <a:noFill/>
        </p:spPr>
        <p:txBody>
          <a:bodyPr wrap="square" rtlCol="0">
            <a:spAutoFit/>
          </a:bodyPr>
          <a:lstStyle/>
          <a:p>
            <a:pPr algn="ctr"/>
            <a:r>
              <a:rPr lang="es-MX" sz="3200" dirty="0" smtClean="0">
                <a:solidFill>
                  <a:srgbClr val="C00000"/>
                </a:solidFill>
                <a:latin typeface="Arial" panose="020B0604020202020204" pitchFamily="34" charset="0"/>
                <a:cs typeface="Arial" panose="020B0604020202020204" pitchFamily="34" charset="0"/>
              </a:rPr>
              <a:t>¿Qué hemos hecho?</a:t>
            </a:r>
            <a:endParaRPr lang="es-MX" sz="3200" dirty="0">
              <a:solidFill>
                <a:srgbClr val="C00000"/>
              </a:solidFill>
              <a:latin typeface="Arial" panose="020B0604020202020204" pitchFamily="34" charset="0"/>
              <a:cs typeface="Arial" panose="020B0604020202020204" pitchFamily="34" charset="0"/>
            </a:endParaRPr>
          </a:p>
        </p:txBody>
      </p:sp>
      <p:sp>
        <p:nvSpPr>
          <p:cNvPr id="3" name="CuadroTexto 2"/>
          <p:cNvSpPr txBox="1"/>
          <p:nvPr/>
        </p:nvSpPr>
        <p:spPr>
          <a:xfrm>
            <a:off x="701899" y="4979115"/>
            <a:ext cx="3631842" cy="1200329"/>
          </a:xfrm>
          <a:prstGeom prst="rect">
            <a:avLst/>
          </a:prstGeom>
          <a:noFill/>
        </p:spPr>
        <p:txBody>
          <a:bodyPr wrap="square" rtlCol="0">
            <a:spAutoFit/>
          </a:bodyPr>
          <a:lstStyle/>
          <a:p>
            <a:pPr algn="just"/>
            <a:r>
              <a:rPr lang="es-MX" dirty="0" smtClean="0">
                <a:latin typeface="Arial" panose="020B0604020202020204" pitchFamily="34" charset="0"/>
                <a:cs typeface="Arial" panose="020B0604020202020204" pitchFamily="34" charset="0"/>
              </a:rPr>
              <a:t>Presentación del Programa Municipal en la comunidad con una campaña de limpieza y reforestación </a:t>
            </a:r>
            <a:endParaRPr lang="es-MX"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1002270"/>
            <a:ext cx="5511294" cy="3672761"/>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639" y="3853358"/>
            <a:ext cx="4108361" cy="2733201"/>
          </a:xfrm>
          <a:prstGeom prst="rect">
            <a:avLst/>
          </a:prstGeom>
        </p:spPr>
      </p:pic>
    </p:spTree>
    <p:extLst>
      <p:ext uri="{BB962C8B-B14F-4D97-AF65-F5344CB8AC3E}">
        <p14:creationId xmlns:p14="http://schemas.microsoft.com/office/powerpoint/2010/main" val="4548365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8993" y="307401"/>
            <a:ext cx="6172200" cy="584775"/>
          </a:xfrm>
          <a:prstGeom prst="rect">
            <a:avLst/>
          </a:prstGeom>
          <a:noFill/>
        </p:spPr>
        <p:txBody>
          <a:bodyPr wrap="square" rtlCol="0">
            <a:spAutoFit/>
          </a:bodyPr>
          <a:lstStyle/>
          <a:p>
            <a:r>
              <a:rPr lang="es-MX" sz="3200" dirty="0" smtClean="0">
                <a:solidFill>
                  <a:srgbClr val="C00000"/>
                </a:solidFill>
                <a:latin typeface="Arial" panose="020B0604020202020204" pitchFamily="34" charset="0"/>
                <a:cs typeface="Arial" panose="020B0604020202020204" pitchFamily="34" charset="0"/>
              </a:rPr>
              <a:t>Visitas Domiciliarias</a:t>
            </a:r>
            <a:endParaRPr lang="es-MX" sz="3200" dirty="0">
              <a:solidFill>
                <a:srgbClr val="C0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840" y="1030654"/>
            <a:ext cx="3688247" cy="2766185"/>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685" y="3992109"/>
            <a:ext cx="3412900" cy="255967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087446"/>
            <a:ext cx="3612524" cy="2709393"/>
          </a:xfrm>
          <a:prstGeom prst="rect">
            <a:avLst/>
          </a:prstGeom>
        </p:spPr>
      </p:pic>
    </p:spTree>
    <p:extLst>
      <p:ext uri="{BB962C8B-B14F-4D97-AF65-F5344CB8AC3E}">
        <p14:creationId xmlns:p14="http://schemas.microsoft.com/office/powerpoint/2010/main" val="120589657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42433" y="423171"/>
            <a:ext cx="4906851" cy="1077218"/>
          </a:xfrm>
          <a:prstGeom prst="rect">
            <a:avLst/>
          </a:prstGeom>
          <a:noFill/>
        </p:spPr>
        <p:txBody>
          <a:bodyPr wrap="square" rtlCol="0">
            <a:spAutoFit/>
          </a:bodyPr>
          <a:lstStyle/>
          <a:p>
            <a:pPr algn="ctr"/>
            <a:r>
              <a:rPr lang="es-MX" sz="3200" dirty="0">
                <a:solidFill>
                  <a:srgbClr val="C00000"/>
                </a:solidFill>
                <a:latin typeface="Arial" panose="020B0604020202020204" pitchFamily="34" charset="0"/>
                <a:cs typeface="Arial" panose="020B0604020202020204" pitchFamily="34" charset="0"/>
              </a:rPr>
              <a:t>Mejoramiento de las condiciones del entorno</a:t>
            </a:r>
          </a:p>
        </p:txBody>
      </p:sp>
      <p:sp>
        <p:nvSpPr>
          <p:cNvPr id="3" name="CuadroTexto 2"/>
          <p:cNvSpPr txBox="1"/>
          <p:nvPr/>
        </p:nvSpPr>
        <p:spPr>
          <a:xfrm>
            <a:off x="862885" y="1777961"/>
            <a:ext cx="2472743" cy="646331"/>
          </a:xfrm>
          <a:prstGeom prst="rect">
            <a:avLst/>
          </a:prstGeom>
          <a:noFill/>
        </p:spPr>
        <p:txBody>
          <a:bodyPr wrap="square" rtlCol="0">
            <a:spAutoFit/>
          </a:bodyPr>
          <a:lstStyle/>
          <a:p>
            <a:pPr algn="just"/>
            <a:r>
              <a:rPr lang="es-MX" dirty="0" smtClean="0">
                <a:latin typeface="Arial" panose="020B0604020202020204" pitchFamily="34" charset="0"/>
                <a:cs typeface="Arial" panose="020B0604020202020204" pitchFamily="34" charset="0"/>
              </a:rPr>
              <a:t>Mantenimiento del alumbrado público </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 r="-3066" b="14020"/>
          <a:stretch/>
        </p:blipFill>
        <p:spPr>
          <a:xfrm>
            <a:off x="4121238" y="1500389"/>
            <a:ext cx="4816699" cy="535761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885" y="2974710"/>
            <a:ext cx="2524260" cy="3365680"/>
          </a:xfrm>
          <a:prstGeom prst="rect">
            <a:avLst/>
          </a:prstGeom>
        </p:spPr>
      </p:pic>
    </p:spTree>
    <p:extLst>
      <p:ext uri="{BB962C8B-B14F-4D97-AF65-F5344CB8AC3E}">
        <p14:creationId xmlns:p14="http://schemas.microsoft.com/office/powerpoint/2010/main" val="177867753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81257" y="736122"/>
            <a:ext cx="6342845" cy="369332"/>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Rehabilitación y acondicionamiento de espacios </a:t>
            </a:r>
            <a:r>
              <a:rPr lang="es-MX" dirty="0" smtClean="0">
                <a:latin typeface="Arial" panose="020B0604020202020204" pitchFamily="34" charset="0"/>
                <a:cs typeface="Arial" panose="020B0604020202020204" pitchFamily="34" charset="0"/>
              </a:rPr>
              <a:t>educativos.</a:t>
            </a:r>
            <a:endParaRPr lang="es-MX"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27508"/>
          <a:stretch/>
        </p:blipFill>
        <p:spPr>
          <a:xfrm>
            <a:off x="978791" y="1844898"/>
            <a:ext cx="7147775" cy="4053626"/>
          </a:xfrm>
          <a:prstGeom prst="rect">
            <a:avLst/>
          </a:prstGeom>
        </p:spPr>
      </p:pic>
    </p:spTree>
    <p:extLst>
      <p:ext uri="{BB962C8B-B14F-4D97-AF65-F5344CB8AC3E}">
        <p14:creationId xmlns:p14="http://schemas.microsoft.com/office/powerpoint/2010/main" val="51894710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4611" y="405256"/>
            <a:ext cx="3315878" cy="2486909"/>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b="17647"/>
          <a:stretch/>
        </p:blipFill>
        <p:spPr>
          <a:xfrm>
            <a:off x="4746800" y="3026536"/>
            <a:ext cx="4363740" cy="3226158"/>
          </a:xfrm>
          <a:prstGeom prst="rect">
            <a:avLst/>
          </a:prstGeom>
        </p:spPr>
      </p:pic>
      <p:sp>
        <p:nvSpPr>
          <p:cNvPr id="4" name="Rectángulo 3"/>
          <p:cNvSpPr/>
          <p:nvPr/>
        </p:nvSpPr>
        <p:spPr>
          <a:xfrm>
            <a:off x="5756855" y="1325546"/>
            <a:ext cx="3353685" cy="646331"/>
          </a:xfrm>
          <a:prstGeom prst="rect">
            <a:avLst/>
          </a:prstGeom>
        </p:spPr>
        <p:txBody>
          <a:bodyPr wrap="square">
            <a:spAutoFit/>
          </a:bodyPr>
          <a:lstStyle/>
          <a:p>
            <a:r>
              <a:rPr lang="es-MX" dirty="0" smtClean="0"/>
              <a:t>Mantenimiento del </a:t>
            </a:r>
            <a:r>
              <a:rPr lang="es-MX" dirty="0"/>
              <a:t>campo de </a:t>
            </a:r>
            <a:r>
              <a:rPr lang="es-MX" dirty="0" smtClean="0"/>
              <a:t>futbol de la comunidad. </a:t>
            </a:r>
            <a:endParaRPr lang="es-MX" dirty="0"/>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689" y="3166916"/>
            <a:ext cx="4114370" cy="3085778"/>
          </a:xfrm>
          <a:prstGeom prst="rect">
            <a:avLst/>
          </a:prstGeom>
        </p:spPr>
      </p:pic>
    </p:spTree>
    <p:extLst>
      <p:ext uri="{BB962C8B-B14F-4D97-AF65-F5344CB8AC3E}">
        <p14:creationId xmlns:p14="http://schemas.microsoft.com/office/powerpoint/2010/main" val="277911648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3299" y="283335"/>
            <a:ext cx="7006107" cy="1569660"/>
          </a:xfrm>
          <a:prstGeom prst="rect">
            <a:avLst/>
          </a:prstGeom>
          <a:noFill/>
        </p:spPr>
        <p:txBody>
          <a:bodyPr wrap="square" rtlCol="0">
            <a:spAutoFit/>
          </a:bodyPr>
          <a:lstStyle/>
          <a:p>
            <a:pPr algn="ctr"/>
            <a:r>
              <a:rPr lang="es-MX" sz="3200" dirty="0" smtClean="0">
                <a:solidFill>
                  <a:srgbClr val="C00000"/>
                </a:solidFill>
                <a:latin typeface="Arial" panose="020B0604020202020204" pitchFamily="34" charset="0"/>
                <a:cs typeface="Arial" panose="020B0604020202020204" pitchFamily="34" charset="0"/>
              </a:rPr>
              <a:t>Fortalecimiento de las acciones de Seguridad</a:t>
            </a:r>
          </a:p>
          <a:p>
            <a:pPr algn="ctr"/>
            <a:endParaRPr lang="es-MX" sz="3200" dirty="0">
              <a:solidFill>
                <a:srgbClr val="C00000"/>
              </a:solidFill>
              <a:latin typeface="Arial" panose="020B0604020202020204" pitchFamily="34" charset="0"/>
              <a:cs typeface="Arial" panose="020B0604020202020204" pitchFamily="34" charset="0"/>
            </a:endParaRPr>
          </a:p>
        </p:txBody>
      </p:sp>
      <p:sp>
        <p:nvSpPr>
          <p:cNvPr id="3" name="CuadroTexto 2"/>
          <p:cNvSpPr txBox="1"/>
          <p:nvPr/>
        </p:nvSpPr>
        <p:spPr>
          <a:xfrm>
            <a:off x="167425" y="1354669"/>
            <a:ext cx="8551572" cy="2031325"/>
          </a:xfrm>
          <a:prstGeom prst="rect">
            <a:avLst/>
          </a:prstGeom>
          <a:noFill/>
        </p:spPr>
        <p:txBody>
          <a:bodyPr wrap="square" rtlCol="0">
            <a:spAutoFit/>
          </a:bodyPr>
          <a:lstStyle/>
          <a:p>
            <a:pPr marL="285750" indent="-285750" algn="just">
              <a:buFont typeface="Arial" panose="020B0604020202020204" pitchFamily="34" charset="0"/>
              <a:buChar char="•"/>
            </a:pPr>
            <a:r>
              <a:rPr lang="es-MX" dirty="0" smtClean="0">
                <a:latin typeface="Arial" panose="020B0604020202020204" pitchFamily="34" charset="0"/>
                <a:cs typeface="Arial" panose="020B0604020202020204" pitchFamily="34" charset="0"/>
              </a:rPr>
              <a:t>Rondines diarios dentro del </a:t>
            </a:r>
            <a:r>
              <a:rPr lang="es-MX" dirty="0">
                <a:latin typeface="Arial" panose="020B0604020202020204" pitchFamily="34" charset="0"/>
                <a:cs typeface="Arial" panose="020B0604020202020204" pitchFamily="34" charset="0"/>
              </a:rPr>
              <a:t>territorio de la </a:t>
            </a:r>
            <a:r>
              <a:rPr lang="es-MX" dirty="0" smtClean="0">
                <a:latin typeface="Arial" panose="020B0604020202020204" pitchFamily="34" charset="0"/>
                <a:cs typeface="Arial" panose="020B0604020202020204" pitchFamily="34" charset="0"/>
              </a:rPr>
              <a:t>comunidad.</a:t>
            </a: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dirty="0" smtClean="0">
                <a:latin typeface="Arial" panose="020B0604020202020204" pitchFamily="34" charset="0"/>
                <a:cs typeface="Arial" panose="020B0604020202020204" pitchFamily="34" charset="0"/>
              </a:rPr>
              <a:t>Operativos </a:t>
            </a:r>
            <a:r>
              <a:rPr lang="es-MX" dirty="0">
                <a:latin typeface="Arial" panose="020B0604020202020204" pitchFamily="34" charset="0"/>
                <a:cs typeface="Arial" panose="020B0604020202020204" pitchFamily="34" charset="0"/>
              </a:rPr>
              <a:t>en fines de semana</a:t>
            </a:r>
            <a:r>
              <a:rPr lang="es-MX" dirty="0" smtClean="0">
                <a:latin typeface="Arial" panose="020B0604020202020204" pitchFamily="34" charset="0"/>
                <a:cs typeface="Arial" panose="020B0604020202020204" pitchFamily="34" charset="0"/>
              </a:rPr>
              <a:t>: revisión </a:t>
            </a:r>
            <a:r>
              <a:rPr lang="es-MX" dirty="0">
                <a:latin typeface="Arial" panose="020B0604020202020204" pitchFamily="34" charset="0"/>
                <a:cs typeface="Arial" panose="020B0604020202020204" pitchFamily="34" charset="0"/>
              </a:rPr>
              <a:t>a </a:t>
            </a:r>
            <a:r>
              <a:rPr lang="es-MX" dirty="0" smtClean="0">
                <a:latin typeface="Arial" panose="020B0604020202020204" pitchFamily="34" charset="0"/>
                <a:cs typeface="Arial" panose="020B0604020202020204" pitchFamily="34" charset="0"/>
              </a:rPr>
              <a:t>vehículos, </a:t>
            </a:r>
            <a:r>
              <a:rPr lang="es-MX" dirty="0">
                <a:latin typeface="Arial" panose="020B0604020202020204" pitchFamily="34" charset="0"/>
                <a:cs typeface="Arial" panose="020B0604020202020204" pitchFamily="34" charset="0"/>
              </a:rPr>
              <a:t>presentación </a:t>
            </a:r>
            <a:r>
              <a:rPr lang="es-MX" dirty="0" smtClean="0">
                <a:latin typeface="Arial" panose="020B0604020202020204" pitchFamily="34" charset="0"/>
                <a:cs typeface="Arial" panose="020B0604020202020204" pitchFamily="34" charset="0"/>
              </a:rPr>
              <a:t>de personas ante la Oficialía Calificadora </a:t>
            </a:r>
            <a:r>
              <a:rPr lang="es-MX" dirty="0">
                <a:latin typeface="Arial" panose="020B0604020202020204" pitchFamily="34" charset="0"/>
                <a:cs typeface="Arial" panose="020B0604020202020204" pitchFamily="34" charset="0"/>
              </a:rPr>
              <a:t>por inhalar </a:t>
            </a:r>
            <a:r>
              <a:rPr lang="es-MX" dirty="0" smtClean="0">
                <a:latin typeface="Arial" panose="020B0604020202020204" pitchFamily="34" charset="0"/>
                <a:cs typeface="Arial" panose="020B0604020202020204" pitchFamily="34" charset="0"/>
              </a:rPr>
              <a:t>sustancias.</a:t>
            </a:r>
          </a:p>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C</a:t>
            </a:r>
            <a:r>
              <a:rPr lang="es-MX" dirty="0" smtClean="0">
                <a:latin typeface="Arial" panose="020B0604020202020204" pitchFamily="34" charset="0"/>
                <a:cs typeface="Arial" panose="020B0604020202020204" pitchFamily="34" charset="0"/>
              </a:rPr>
              <a:t>olocación </a:t>
            </a:r>
            <a:r>
              <a:rPr lang="es-MX" dirty="0">
                <a:latin typeface="Arial" panose="020B0604020202020204" pitchFamily="34" charset="0"/>
                <a:cs typeface="Arial" panose="020B0604020202020204" pitchFamily="34" charset="0"/>
              </a:rPr>
              <a:t>de una </a:t>
            </a:r>
            <a:r>
              <a:rPr lang="es-MX" dirty="0" smtClean="0">
                <a:latin typeface="Arial" panose="020B0604020202020204" pitchFamily="34" charset="0"/>
                <a:cs typeface="Arial" panose="020B0604020202020204" pitchFamily="34" charset="0"/>
              </a:rPr>
              <a:t>cámara de </a:t>
            </a:r>
            <a:r>
              <a:rPr lang="es-MX" dirty="0" err="1" smtClean="0">
                <a:latin typeface="Arial" panose="020B0604020202020204" pitchFamily="34" charset="0"/>
                <a:cs typeface="Arial" panose="020B0604020202020204" pitchFamily="34" charset="0"/>
              </a:rPr>
              <a:t>videovigilancia</a:t>
            </a:r>
            <a:r>
              <a:rPr lang="es-MX" dirty="0" smtClean="0">
                <a:latin typeface="Arial" panose="020B0604020202020204" pitchFamily="34" charset="0"/>
                <a:cs typeface="Arial" panose="020B0604020202020204" pitchFamily="34" charset="0"/>
              </a:rPr>
              <a:t> en </a:t>
            </a:r>
            <a:r>
              <a:rPr lang="es-MX" dirty="0">
                <a:latin typeface="Arial" panose="020B0604020202020204" pitchFamily="34" charset="0"/>
                <a:cs typeface="Arial" panose="020B0604020202020204" pitchFamily="34" charset="0"/>
              </a:rPr>
              <a:t>la zona centro de la </a:t>
            </a:r>
            <a:r>
              <a:rPr lang="es-MX" dirty="0" smtClean="0">
                <a:latin typeface="Arial" panose="020B0604020202020204" pitchFamily="34" charset="0"/>
                <a:cs typeface="Arial" panose="020B0604020202020204" pitchFamily="34" charset="0"/>
              </a:rPr>
              <a:t>comunidad.</a:t>
            </a:r>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smtClean="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3333" r="-1414" b="17371"/>
          <a:stretch/>
        </p:blipFill>
        <p:spPr>
          <a:xfrm>
            <a:off x="5679582" y="2711346"/>
            <a:ext cx="3206839" cy="389551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85" y="3129566"/>
            <a:ext cx="4327301" cy="3245476"/>
          </a:xfrm>
          <a:prstGeom prst="rect">
            <a:avLst/>
          </a:prstGeom>
        </p:spPr>
      </p:pic>
    </p:spTree>
    <p:extLst>
      <p:ext uri="{BB962C8B-B14F-4D97-AF65-F5344CB8AC3E}">
        <p14:creationId xmlns:p14="http://schemas.microsoft.com/office/powerpoint/2010/main" val="409905167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79172" y="746974"/>
            <a:ext cx="7585656" cy="923330"/>
          </a:xfrm>
          <a:prstGeom prst="rect">
            <a:avLst/>
          </a:prstGeom>
          <a:noFill/>
        </p:spPr>
        <p:txBody>
          <a:bodyPr wrap="square" rtlCol="0">
            <a:spAutoFit/>
          </a:bodyPr>
          <a:lstStyle/>
          <a:p>
            <a:pPr algn="just"/>
            <a:r>
              <a:rPr lang="es-MX" dirty="0" smtClean="0">
                <a:latin typeface="Arial" panose="020B0604020202020204" pitchFamily="34" charset="0"/>
                <a:cs typeface="Arial" panose="020B0604020202020204" pitchFamily="34" charset="0"/>
              </a:rPr>
              <a:t>El presente Programa, se hizo acreedor al Primer Lugar del Grupo 2 del Premio a la Gestión Municipal 2020, que </a:t>
            </a:r>
            <a:r>
              <a:rPr lang="es-MX" dirty="0" smtClean="0">
                <a:latin typeface="Arial" panose="020B0604020202020204" pitchFamily="34" charset="0"/>
                <a:cs typeface="Arial" panose="020B0604020202020204" pitchFamily="34" charset="0"/>
              </a:rPr>
              <a:t>otorga </a:t>
            </a:r>
            <a:r>
              <a:rPr lang="es-MX" dirty="0" smtClean="0">
                <a:latin typeface="Arial" panose="020B0604020202020204" pitchFamily="34" charset="0"/>
                <a:cs typeface="Arial" panose="020B0604020202020204" pitchFamily="34" charset="0"/>
              </a:rPr>
              <a:t>el Instituto de Administración Pública del </a:t>
            </a:r>
            <a:r>
              <a:rPr lang="es-MX" dirty="0" smtClean="0">
                <a:latin typeface="Arial" panose="020B0604020202020204" pitchFamily="34" charset="0"/>
                <a:cs typeface="Arial" panose="020B0604020202020204" pitchFamily="34" charset="0"/>
              </a:rPr>
              <a:t>Estado </a:t>
            </a:r>
            <a:r>
              <a:rPr lang="es-MX" dirty="0" smtClean="0">
                <a:latin typeface="Arial" panose="020B0604020202020204" pitchFamily="34" charset="0"/>
                <a:cs typeface="Arial" panose="020B0604020202020204" pitchFamily="34" charset="0"/>
              </a:rPr>
              <a:t>de México (IAPEM).</a:t>
            </a:r>
            <a:endParaRPr lang="es-MX"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27605" t="32903" r="29296" b="27767"/>
          <a:stretch/>
        </p:blipFill>
        <p:spPr>
          <a:xfrm>
            <a:off x="4481847" y="2331076"/>
            <a:ext cx="4493169" cy="2556887"/>
          </a:xfrm>
          <a:prstGeom prst="rect">
            <a:avLst/>
          </a:prstGeom>
        </p:spPr>
      </p:pic>
      <p:sp>
        <p:nvSpPr>
          <p:cNvPr id="4" name="Rectángulo 3"/>
          <p:cNvSpPr/>
          <p:nvPr/>
        </p:nvSpPr>
        <p:spPr>
          <a:xfrm>
            <a:off x="779172" y="5800306"/>
            <a:ext cx="7405351" cy="523220"/>
          </a:xfrm>
          <a:prstGeom prst="rect">
            <a:avLst/>
          </a:prstGeom>
        </p:spPr>
        <p:txBody>
          <a:bodyPr wrap="square">
            <a:spAutoFit/>
          </a:bodyPr>
          <a:lstStyle/>
          <a:p>
            <a:r>
              <a:rPr lang="es-MX" sz="1400" dirty="0" smtClean="0">
                <a:latin typeface="Arial" panose="020B0604020202020204" pitchFamily="34" charset="0"/>
                <a:cs typeface="Arial" panose="020B0604020202020204" pitchFamily="34" charset="0"/>
              </a:rPr>
              <a:t>Consulta los resultados completos aquí:</a:t>
            </a:r>
          </a:p>
          <a:p>
            <a:r>
              <a:rPr lang="es-MX" sz="1400" dirty="0" smtClean="0">
                <a:latin typeface="Arial" panose="020B0604020202020204" pitchFamily="34" charset="0"/>
                <a:cs typeface="Arial" panose="020B0604020202020204" pitchFamily="34" charset="0"/>
              </a:rPr>
              <a:t>https</a:t>
            </a:r>
            <a:r>
              <a:rPr lang="es-MX" sz="1400" dirty="0">
                <a:latin typeface="Arial" panose="020B0604020202020204" pitchFamily="34" charset="0"/>
                <a:cs typeface="Arial" panose="020B0604020202020204" pitchFamily="34" charset="0"/>
              </a:rPr>
              <a:t>://iapem.edomex.gob.mx/sites/iapem.edomex.gob.mx/files/files/C15PIAPEMGM.pdf</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84" y="1788985"/>
            <a:ext cx="3892639" cy="3892639"/>
          </a:xfrm>
          <a:prstGeom prst="rect">
            <a:avLst/>
          </a:prstGeom>
        </p:spPr>
      </p:pic>
    </p:spTree>
    <p:extLst>
      <p:ext uri="{BB962C8B-B14F-4D97-AF65-F5344CB8AC3E}">
        <p14:creationId xmlns:p14="http://schemas.microsoft.com/office/powerpoint/2010/main" val="118591313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2276" y="578011"/>
            <a:ext cx="7611414" cy="646331"/>
          </a:xfrm>
          <a:prstGeom prst="rect">
            <a:avLst/>
          </a:prstGeom>
        </p:spPr>
        <p:txBody>
          <a:bodyPr wrap="square">
            <a:spAutoFit/>
          </a:bodyPr>
          <a:lstStyle/>
          <a:p>
            <a:pPr algn="just"/>
            <a:r>
              <a:rPr lang="es-MX" dirty="0" smtClean="0">
                <a:latin typeface="Arial" panose="020B0604020202020204" pitchFamily="34" charset="0"/>
                <a:cs typeface="Arial" panose="020B0604020202020204" pitchFamily="34" charset="0"/>
              </a:rPr>
              <a:t>Presentación </a:t>
            </a:r>
            <a:r>
              <a:rPr lang="es-MX" dirty="0">
                <a:latin typeface="Arial" panose="020B0604020202020204" pitchFamily="34" charset="0"/>
                <a:cs typeface="Arial" panose="020B0604020202020204" pitchFamily="34" charset="0"/>
              </a:rPr>
              <a:t>de la Escolta de la </a:t>
            </a:r>
            <a:r>
              <a:rPr lang="es-MX" dirty="0" smtClean="0">
                <a:latin typeface="Arial" panose="020B0604020202020204" pitchFamily="34" charset="0"/>
                <a:cs typeface="Arial" panose="020B0604020202020204" pitchFamily="34" charset="0"/>
              </a:rPr>
              <a:t>Comisaría, </a:t>
            </a:r>
            <a:r>
              <a:rPr lang="es-MX" dirty="0">
                <a:latin typeface="Arial" panose="020B0604020202020204" pitchFamily="34" charset="0"/>
                <a:cs typeface="Arial" panose="020B0604020202020204" pitchFamily="34" charset="0"/>
              </a:rPr>
              <a:t>demostraciones de orden cerrado e instrucción policial en escuelas.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7" y="1239590"/>
            <a:ext cx="5194479" cy="3895859"/>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546" y="1816770"/>
            <a:ext cx="4417454" cy="294497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3920" y="4410790"/>
            <a:ext cx="3905516" cy="2603677"/>
          </a:xfrm>
          <a:prstGeom prst="rect">
            <a:avLst/>
          </a:prstGeom>
        </p:spPr>
      </p:pic>
    </p:spTree>
    <p:extLst>
      <p:ext uri="{BB962C8B-B14F-4D97-AF65-F5344CB8AC3E}">
        <p14:creationId xmlns:p14="http://schemas.microsoft.com/office/powerpoint/2010/main" val="2796938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0761" y="634285"/>
            <a:ext cx="7804597" cy="1200329"/>
          </a:xfrm>
          <a:prstGeom prst="rect">
            <a:avLst/>
          </a:prstGeom>
          <a:noFill/>
        </p:spPr>
        <p:txBody>
          <a:bodyPr wrap="square" rtlCol="0">
            <a:spAutoFit/>
          </a:bodyPr>
          <a:lstStyle/>
          <a:p>
            <a:pPr marL="285750" indent="-285750" algn="just">
              <a:buFont typeface="Arial" panose="020B0604020202020204" pitchFamily="34" charset="0"/>
              <a:buChar char="•"/>
            </a:pPr>
            <a:r>
              <a:rPr lang="es-MX" dirty="0" smtClean="0">
                <a:latin typeface="Arial" panose="020B0604020202020204" pitchFamily="34" charset="0"/>
                <a:cs typeface="Arial" panose="020B0604020202020204" pitchFamily="34" charset="0"/>
              </a:rPr>
              <a:t>Visitas de inspección a </a:t>
            </a:r>
            <a:r>
              <a:rPr lang="es-MX" dirty="0">
                <a:latin typeface="Arial" panose="020B0604020202020204" pitchFamily="34" charset="0"/>
                <a:cs typeface="Arial" panose="020B0604020202020204" pitchFamily="34" charset="0"/>
              </a:rPr>
              <a:t>Tiendas, </a:t>
            </a:r>
            <a:r>
              <a:rPr lang="es-MX" dirty="0" smtClean="0">
                <a:latin typeface="Arial" panose="020B0604020202020204" pitchFamily="34" charset="0"/>
                <a:cs typeface="Arial" panose="020B0604020202020204" pitchFamily="34" charset="0"/>
              </a:rPr>
              <a:t>Ferreterías </a:t>
            </a:r>
            <a:r>
              <a:rPr lang="es-MX" dirty="0">
                <a:latin typeface="Arial" panose="020B0604020202020204" pitchFamily="34" charset="0"/>
                <a:cs typeface="Arial" panose="020B0604020202020204" pitchFamily="34" charset="0"/>
              </a:rPr>
              <a:t>y Casas de Materiales de la </a:t>
            </a:r>
            <a:r>
              <a:rPr lang="es-MX" dirty="0" smtClean="0">
                <a:latin typeface="Arial" panose="020B0604020202020204" pitchFamily="34" charset="0"/>
                <a:cs typeface="Arial" panose="020B0604020202020204" pitchFamily="34" charset="0"/>
              </a:rPr>
              <a:t>Zona.</a:t>
            </a:r>
          </a:p>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L</a:t>
            </a:r>
            <a:r>
              <a:rPr lang="es-MX" dirty="0" smtClean="0">
                <a:latin typeface="Arial" panose="020B0604020202020204" pitchFamily="34" charset="0"/>
                <a:cs typeface="Arial" panose="020B0604020202020204" pitchFamily="34" charset="0"/>
              </a:rPr>
              <a:t>onas </a:t>
            </a:r>
            <a:r>
              <a:rPr lang="es-MX" dirty="0">
                <a:latin typeface="Arial" panose="020B0604020202020204" pitchFamily="34" charset="0"/>
                <a:cs typeface="Arial" panose="020B0604020202020204" pitchFamily="34" charset="0"/>
              </a:rPr>
              <a:t>colocadas en puntos </a:t>
            </a:r>
            <a:r>
              <a:rPr lang="es-MX" dirty="0" smtClean="0">
                <a:latin typeface="Arial" panose="020B0604020202020204" pitchFamily="34" charset="0"/>
                <a:cs typeface="Arial" panose="020B0604020202020204" pitchFamily="34" charset="0"/>
              </a:rPr>
              <a:t>estratégicos </a:t>
            </a:r>
            <a:r>
              <a:rPr lang="es-MX" dirty="0">
                <a:latin typeface="Arial" panose="020B0604020202020204" pitchFamily="34" charset="0"/>
                <a:cs typeface="Arial" panose="020B0604020202020204" pitchFamily="34" charset="0"/>
              </a:rPr>
              <a:t>y volantes sobre la prohibición de venta de solventes y </a:t>
            </a:r>
            <a:r>
              <a:rPr lang="es-MX" dirty="0" smtClean="0">
                <a:latin typeface="Arial" panose="020B0604020202020204" pitchFamily="34" charset="0"/>
                <a:cs typeface="Arial" panose="020B0604020202020204" pitchFamily="34" charset="0"/>
              </a:rPr>
              <a:t>alcohol.</a:t>
            </a:r>
            <a:endParaRPr lang="es-MX"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4676" y="3022064"/>
            <a:ext cx="4679324" cy="3509493"/>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42" y="1989160"/>
            <a:ext cx="4180934" cy="3132434"/>
          </a:xfrm>
          <a:prstGeom prst="rect">
            <a:avLst/>
          </a:prstGeom>
        </p:spPr>
      </p:pic>
    </p:spTree>
    <p:extLst>
      <p:ext uri="{BB962C8B-B14F-4D97-AF65-F5344CB8AC3E}">
        <p14:creationId xmlns:p14="http://schemas.microsoft.com/office/powerpoint/2010/main" val="56018825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7577" y="497593"/>
            <a:ext cx="7668491" cy="584775"/>
          </a:xfrm>
          <a:prstGeom prst="rect">
            <a:avLst/>
          </a:prstGeom>
          <a:noFill/>
        </p:spPr>
        <p:txBody>
          <a:bodyPr wrap="square" rtlCol="0">
            <a:spAutoFit/>
          </a:bodyPr>
          <a:lstStyle/>
          <a:p>
            <a:r>
              <a:rPr lang="es-MX" sz="3200" dirty="0" smtClean="0">
                <a:solidFill>
                  <a:srgbClr val="C00000"/>
                </a:solidFill>
                <a:latin typeface="Arial" panose="020B0604020202020204" pitchFamily="34" charset="0"/>
                <a:cs typeface="Arial" panose="020B0604020202020204" pitchFamily="34" charset="0"/>
              </a:rPr>
              <a:t>Empleo Temporal Municipal</a:t>
            </a:r>
            <a:endParaRPr lang="es-MX" sz="3200" dirty="0">
              <a:solidFill>
                <a:srgbClr val="C00000"/>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44" y="1082368"/>
            <a:ext cx="4855580" cy="344425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519" y="1484289"/>
            <a:ext cx="5087155" cy="3815366"/>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336" y="3799803"/>
            <a:ext cx="2249778" cy="299970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1642" y="3947794"/>
            <a:ext cx="3604963" cy="2703722"/>
          </a:xfrm>
          <a:prstGeom prst="rect">
            <a:avLst/>
          </a:prstGeom>
        </p:spPr>
      </p:pic>
    </p:spTree>
    <p:extLst>
      <p:ext uri="{BB962C8B-B14F-4D97-AF65-F5344CB8AC3E}">
        <p14:creationId xmlns:p14="http://schemas.microsoft.com/office/powerpoint/2010/main" val="286235561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401294"/>
            <a:ext cx="5943600" cy="584775"/>
          </a:xfrm>
          <a:prstGeom prst="rect">
            <a:avLst/>
          </a:prstGeom>
          <a:noFill/>
        </p:spPr>
        <p:txBody>
          <a:bodyPr wrap="square" rtlCol="0">
            <a:spAutoFit/>
          </a:bodyPr>
          <a:lstStyle/>
          <a:p>
            <a:pPr algn="ctr"/>
            <a:r>
              <a:rPr lang="es-MX" sz="3200" dirty="0" smtClean="0">
                <a:solidFill>
                  <a:srgbClr val="C00000"/>
                </a:solidFill>
              </a:rPr>
              <a:t>Concientización</a:t>
            </a:r>
            <a:r>
              <a:rPr lang="es-MX" dirty="0" smtClean="0"/>
              <a:t> </a:t>
            </a:r>
            <a:endParaRPr lang="es-MX" dirty="0"/>
          </a:p>
        </p:txBody>
      </p:sp>
      <p:sp>
        <p:nvSpPr>
          <p:cNvPr id="3" name="CuadroTexto 2"/>
          <p:cNvSpPr txBox="1"/>
          <p:nvPr/>
        </p:nvSpPr>
        <p:spPr>
          <a:xfrm>
            <a:off x="772147" y="986069"/>
            <a:ext cx="8371853" cy="369332"/>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Impartición de platicas en escuelas primaria y secundaria:</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09158"/>
            <a:ext cx="4353059" cy="3264795"/>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833" y="3299700"/>
            <a:ext cx="4521167" cy="3390875"/>
          </a:xfrm>
          <a:prstGeom prst="rect">
            <a:avLst/>
          </a:prstGeom>
        </p:spPr>
      </p:pic>
    </p:spTree>
    <p:extLst>
      <p:ext uri="{BB962C8B-B14F-4D97-AF65-F5344CB8AC3E}">
        <p14:creationId xmlns:p14="http://schemas.microsoft.com/office/powerpoint/2010/main" val="373076884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9245" y="388415"/>
            <a:ext cx="5943600" cy="1077218"/>
          </a:xfrm>
          <a:prstGeom prst="rect">
            <a:avLst/>
          </a:prstGeom>
          <a:noFill/>
        </p:spPr>
        <p:txBody>
          <a:bodyPr wrap="square" rtlCol="0">
            <a:spAutoFit/>
          </a:bodyPr>
          <a:lstStyle/>
          <a:p>
            <a:pPr algn="ctr"/>
            <a:r>
              <a:rPr lang="es-MX" sz="3200" dirty="0" smtClean="0">
                <a:solidFill>
                  <a:srgbClr val="C00000"/>
                </a:solidFill>
              </a:rPr>
              <a:t>Jornadas de Integración Familiar y de Acercamiento de Servicios</a:t>
            </a:r>
            <a:endParaRPr lang="es-MX"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0" y="1566803"/>
            <a:ext cx="3540082" cy="2360054"/>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3641" y="724311"/>
            <a:ext cx="2401910" cy="320254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929" y="3926857"/>
            <a:ext cx="4248419" cy="2832279"/>
          </a:xfrm>
          <a:prstGeom prst="rect">
            <a:avLst/>
          </a:prstGeom>
        </p:spPr>
      </p:pic>
    </p:spTree>
    <p:extLst>
      <p:ext uri="{BB962C8B-B14F-4D97-AF65-F5344CB8AC3E}">
        <p14:creationId xmlns:p14="http://schemas.microsoft.com/office/powerpoint/2010/main" val="311577668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63" y="3816440"/>
            <a:ext cx="4378817" cy="291921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34" y="656822"/>
            <a:ext cx="4229904" cy="2819936"/>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608" y="875763"/>
            <a:ext cx="4132507" cy="2755005"/>
          </a:xfrm>
          <a:prstGeom prst="rect">
            <a:avLst/>
          </a:prstGeom>
        </p:spPr>
      </p:pic>
    </p:spTree>
    <p:extLst>
      <p:ext uri="{BB962C8B-B14F-4D97-AF65-F5344CB8AC3E}">
        <p14:creationId xmlns:p14="http://schemas.microsoft.com/office/powerpoint/2010/main" val="208993865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9245" y="388415"/>
            <a:ext cx="5943600" cy="1077218"/>
          </a:xfrm>
          <a:prstGeom prst="rect">
            <a:avLst/>
          </a:prstGeom>
          <a:noFill/>
        </p:spPr>
        <p:txBody>
          <a:bodyPr wrap="square" rtlCol="0">
            <a:spAutoFit/>
          </a:bodyPr>
          <a:lstStyle/>
          <a:p>
            <a:pPr algn="ctr"/>
            <a:r>
              <a:rPr lang="es-MX" sz="3200" dirty="0" smtClean="0">
                <a:solidFill>
                  <a:srgbClr val="C00000"/>
                </a:solidFill>
              </a:rPr>
              <a:t>Programa de Actividades Deportivas Permanente</a:t>
            </a:r>
            <a:endParaRPr lang="es-MX"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614" y="3193960"/>
            <a:ext cx="4885385" cy="3664039"/>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82" y="1465633"/>
            <a:ext cx="5057104" cy="3792828"/>
          </a:xfrm>
          <a:prstGeom prst="rect">
            <a:avLst/>
          </a:prstGeom>
        </p:spPr>
      </p:pic>
    </p:spTree>
    <p:extLst>
      <p:ext uri="{BB962C8B-B14F-4D97-AF65-F5344CB8AC3E}">
        <p14:creationId xmlns:p14="http://schemas.microsoft.com/office/powerpoint/2010/main" val="121798218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16451" y="455414"/>
            <a:ext cx="4562467" cy="523220"/>
          </a:xfrm>
          <a:prstGeom prst="rect">
            <a:avLst/>
          </a:prstGeom>
        </p:spPr>
        <p:txBody>
          <a:bodyPr wrap="none">
            <a:spAutoFit/>
          </a:bodyPr>
          <a:lstStyle/>
          <a:p>
            <a:pPr lvl="0" algn="ctr"/>
            <a:r>
              <a:rPr lang="es-MX" sz="2800" b="1" dirty="0" smtClean="0">
                <a:solidFill>
                  <a:srgbClr val="C00000"/>
                </a:solidFill>
                <a:latin typeface="Arial" panose="020B0604020202020204" pitchFamily="34" charset="0"/>
                <a:cs typeface="Arial" panose="020B0604020202020204" pitchFamily="34" charset="0"/>
              </a:rPr>
              <a:t>Actividades Permanentes</a:t>
            </a:r>
            <a:endParaRPr lang="es-MX" sz="2800" b="1" dirty="0">
              <a:solidFill>
                <a:srgbClr val="C00000"/>
              </a:solidFill>
              <a:latin typeface="Arial" panose="020B0604020202020204" pitchFamily="34" charset="0"/>
              <a:cs typeface="Arial" panose="020B0604020202020204" pitchFamily="34" charset="0"/>
            </a:endParaRPr>
          </a:p>
        </p:txBody>
      </p:sp>
      <p:sp>
        <p:nvSpPr>
          <p:cNvPr id="3" name="Rectángulo 2"/>
          <p:cNvSpPr/>
          <p:nvPr/>
        </p:nvSpPr>
        <p:spPr>
          <a:xfrm>
            <a:off x="785611" y="1476553"/>
            <a:ext cx="7753082" cy="4524315"/>
          </a:xfrm>
          <a:prstGeom prst="rect">
            <a:avLst/>
          </a:prstGeom>
        </p:spPr>
        <p:txBody>
          <a:bodyPr wrap="square">
            <a:spAutoFit/>
          </a:bodyPr>
          <a:lstStyle/>
          <a:p>
            <a:pPr marL="342900" indent="-342900" algn="just">
              <a:buFont typeface="Arial" panose="020B0604020202020204" pitchFamily="34" charset="0"/>
              <a:buChar char="•"/>
            </a:pPr>
            <a:r>
              <a:rPr lang="es-MX"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Internamiento en Albergue Temporal para adolescentes de 12 a menores de 18 años/Internamiento para Mayores de Edad por petición de </a:t>
            </a:r>
            <a:r>
              <a:rPr lang="es-MX"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Familiares.</a:t>
            </a:r>
          </a:p>
          <a:p>
            <a:pPr marL="342900" indent="-342900" algn="just">
              <a:buFont typeface="Arial" panose="020B0604020202020204" pitchFamily="34" charset="0"/>
              <a:buChar char="•"/>
            </a:pPr>
            <a:r>
              <a:rPr lang="es-MX" sz="2400" dirty="0">
                <a:latin typeface="Arial" panose="020B0604020202020204" pitchFamily="34" charset="0"/>
                <a:cs typeface="Arial" panose="020B0604020202020204" pitchFamily="34" charset="0"/>
              </a:rPr>
              <a:t>Seguimiento de Personas con Problemas de adicciones a través del Centro de Integración Juvenil A.C</a:t>
            </a:r>
            <a:r>
              <a:rPr lang="es-MX" sz="24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s-MX" sz="2400" dirty="0">
                <a:latin typeface="Arial" panose="020B0604020202020204" pitchFamily="34" charset="0"/>
                <a:cs typeface="Arial" panose="020B0604020202020204" pitchFamily="34" charset="0"/>
              </a:rPr>
              <a:t>Atención Psicológica a Personas con Problemas de Adicciones e integrantes de Familias </a:t>
            </a:r>
            <a:r>
              <a:rPr lang="es-MX" sz="2400" dirty="0" smtClean="0">
                <a:latin typeface="Arial" panose="020B0604020202020204" pitchFamily="34" charset="0"/>
                <a:cs typeface="Arial" panose="020B0604020202020204" pitchFamily="34" charset="0"/>
              </a:rPr>
              <a:t>Afectadas.</a:t>
            </a:r>
          </a:p>
          <a:p>
            <a:pPr marL="342900" indent="-342900" algn="just">
              <a:buFont typeface="Arial" panose="020B0604020202020204" pitchFamily="34" charset="0"/>
              <a:buChar char="•"/>
            </a:pPr>
            <a:r>
              <a:rPr lang="es-MX" sz="2400" dirty="0">
                <a:latin typeface="Arial" panose="020B0604020202020204" pitchFamily="34" charset="0"/>
                <a:cs typeface="Arial" panose="020B0604020202020204" pitchFamily="34" charset="0"/>
              </a:rPr>
              <a:t>Acercamiento con líderes religiosos para trabajar con temas de </a:t>
            </a:r>
            <a:r>
              <a:rPr lang="es-MX" sz="2400" dirty="0" smtClean="0">
                <a:latin typeface="Arial" panose="020B0604020202020204" pitchFamily="34" charset="0"/>
                <a:cs typeface="Arial" panose="020B0604020202020204" pitchFamily="34" charset="0"/>
              </a:rPr>
              <a:t>espiritualidad.</a:t>
            </a:r>
          </a:p>
          <a:p>
            <a:pPr marL="342900" indent="-342900" algn="just">
              <a:buFont typeface="Arial" panose="020B0604020202020204" pitchFamily="34" charset="0"/>
              <a:buChar char="•"/>
            </a:pPr>
            <a:r>
              <a:rPr lang="es-MX" sz="2400" dirty="0">
                <a:latin typeface="Arial" panose="020B0604020202020204" pitchFamily="34" charset="0"/>
                <a:cs typeface="Arial" panose="020B0604020202020204" pitchFamily="34" charset="0"/>
              </a:rPr>
              <a:t> Recorridos en territorio de la </a:t>
            </a:r>
            <a:r>
              <a:rPr lang="es-MX" sz="2400" dirty="0" smtClean="0">
                <a:latin typeface="Arial" panose="020B0604020202020204" pitchFamily="34" charset="0"/>
                <a:cs typeface="Arial" panose="020B0604020202020204" pitchFamily="34" charset="0"/>
              </a:rPr>
              <a:t>comunidad.</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3832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7728" y="605521"/>
            <a:ext cx="8474299" cy="6063198"/>
          </a:xfrm>
          <a:prstGeom prst="rect">
            <a:avLst/>
          </a:prstGeom>
        </p:spPr>
        <p:txBody>
          <a:bodyPr wrap="square">
            <a:spAutoFit/>
          </a:bodyPr>
          <a:lstStyle/>
          <a:p>
            <a:pPr lvl="0" algn="ctr"/>
            <a:r>
              <a:rPr lang="es-MX" sz="3200" dirty="0">
                <a:solidFill>
                  <a:srgbClr val="C00000"/>
                </a:solidFill>
              </a:rPr>
              <a:t>Actividades adicionales</a:t>
            </a:r>
          </a:p>
          <a:p>
            <a:pPr marL="800100" lvl="1" indent="-342900" algn="just">
              <a:buFont typeface="Arial" panose="020B0604020202020204" pitchFamily="34" charset="0"/>
              <a:buChar char="•"/>
            </a:pPr>
            <a:endParaRPr lang="es-MX" dirty="0" smtClean="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s-MX" sz="2000" dirty="0" smtClean="0">
                <a:latin typeface="Arial" panose="020B0604020202020204" pitchFamily="34" charset="0"/>
                <a:cs typeface="Arial" panose="020B0604020202020204" pitchFamily="34" charset="0"/>
              </a:rPr>
              <a:t>Unidad </a:t>
            </a:r>
            <a:r>
              <a:rPr lang="es-MX" sz="2000" dirty="0">
                <a:latin typeface="Arial" panose="020B0604020202020204" pitchFamily="34" charset="0"/>
                <a:cs typeface="Arial" panose="020B0604020202020204" pitchFamily="34" charset="0"/>
              </a:rPr>
              <a:t>Móvil de Atención Jurídica y Psicológica del Consejo Estatal de la Mujer y Bienestar </a:t>
            </a:r>
            <a:r>
              <a:rPr lang="es-MX" sz="2000" dirty="0" smtClean="0">
                <a:latin typeface="Arial" panose="020B0604020202020204" pitchFamily="34" charset="0"/>
                <a:cs typeface="Arial" panose="020B0604020202020204" pitchFamily="34" charset="0"/>
              </a:rPr>
              <a:t>Social.</a:t>
            </a:r>
            <a:endParaRPr lang="es-MX" sz="20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s-MX" sz="2000" dirty="0" smtClean="0">
                <a:latin typeface="Arial" panose="020B0604020202020204" pitchFamily="34" charset="0"/>
                <a:cs typeface="Arial" panose="020B0604020202020204" pitchFamily="34" charset="0"/>
              </a:rPr>
              <a:t>Jornada </a:t>
            </a:r>
            <a:r>
              <a:rPr lang="es-MX" sz="2000" dirty="0">
                <a:latin typeface="Arial" panose="020B0604020202020204" pitchFamily="34" charset="0"/>
                <a:cs typeface="Arial" panose="020B0604020202020204" pitchFamily="34" charset="0"/>
              </a:rPr>
              <a:t>de Servicios del Registro Civil (Matrimonios, registros extemporáneos, entre </a:t>
            </a:r>
            <a:r>
              <a:rPr lang="es-MX" sz="2000" dirty="0" smtClean="0">
                <a:latin typeface="Arial" panose="020B0604020202020204" pitchFamily="34" charset="0"/>
                <a:cs typeface="Arial" panose="020B0604020202020204" pitchFamily="34" charset="0"/>
              </a:rPr>
              <a:t>otros).</a:t>
            </a:r>
          </a:p>
          <a:p>
            <a:pPr marL="800100" lvl="1" indent="-342900" algn="just">
              <a:buFont typeface="Arial" panose="020B0604020202020204" pitchFamily="34" charset="0"/>
              <a:buChar char="•"/>
            </a:pPr>
            <a:r>
              <a:rPr lang="es-MX"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Taller </a:t>
            </a:r>
            <a:r>
              <a:rPr lang="es-MX"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Autoempleo Gastronomía / Cultora de </a:t>
            </a:r>
            <a:r>
              <a:rPr lang="es-MX"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Belleza.</a:t>
            </a:r>
            <a:endParaRPr lang="es-MX" sz="20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s-MX"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Taller </a:t>
            </a:r>
            <a:r>
              <a:rPr lang="es-MX"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 Manualidades con Materiales Reciclables del </a:t>
            </a:r>
            <a:r>
              <a:rPr lang="es-MX"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SMDIF.</a:t>
            </a:r>
          </a:p>
          <a:p>
            <a:pPr marL="800100" lvl="1" indent="-342900" algn="just">
              <a:buFont typeface="Arial" panose="020B0604020202020204" pitchFamily="34" charset="0"/>
              <a:buChar char="•"/>
            </a:pPr>
            <a:r>
              <a:rPr lang="es-MX" sz="2000" dirty="0" smtClean="0">
                <a:latin typeface="Arial" panose="020B0604020202020204" pitchFamily="34" charset="0"/>
                <a:cs typeface="Arial" panose="020B0604020202020204" pitchFamily="34" charset="0"/>
              </a:rPr>
              <a:t>Reunión </a:t>
            </a:r>
            <a:r>
              <a:rPr lang="es-MX" sz="2000" dirty="0">
                <a:latin typeface="Arial" panose="020B0604020202020204" pitchFamily="34" charset="0"/>
                <a:cs typeface="Arial" panose="020B0604020202020204" pitchFamily="34" charset="0"/>
              </a:rPr>
              <a:t>con padres de familia donde personal adscrito al Albergue Temporal de Almoloya de Juárez les explicó el funcionamiento del </a:t>
            </a:r>
            <a:r>
              <a:rPr lang="es-MX" sz="2000" dirty="0" smtClean="0">
                <a:latin typeface="Arial" panose="020B0604020202020204" pitchFamily="34" charset="0"/>
                <a:cs typeface="Arial" panose="020B0604020202020204" pitchFamily="34" charset="0"/>
              </a:rPr>
              <a:t>mismo.</a:t>
            </a:r>
          </a:p>
          <a:p>
            <a:pPr marL="800100" lvl="1" indent="-342900" algn="just">
              <a:buFont typeface="Arial" panose="020B0604020202020204" pitchFamily="34" charset="0"/>
              <a:buChar char="•"/>
            </a:pPr>
            <a:r>
              <a:rPr lang="es-MX" sz="2000" dirty="0" smtClean="0">
                <a:latin typeface="Arial" panose="020B0604020202020204" pitchFamily="34" charset="0"/>
                <a:cs typeface="Arial" panose="020B0604020202020204" pitchFamily="34" charset="0"/>
              </a:rPr>
              <a:t>Entrega </a:t>
            </a:r>
            <a:r>
              <a:rPr lang="es-MX" sz="2000" dirty="0">
                <a:latin typeface="Arial" panose="020B0604020202020204" pitchFamily="34" charset="0"/>
                <a:cs typeface="Arial" panose="020B0604020202020204" pitchFamily="34" charset="0"/>
              </a:rPr>
              <a:t>de material deportivo en escuelas Prescolar y  </a:t>
            </a:r>
            <a:r>
              <a:rPr lang="es-MX" sz="2000" dirty="0" smtClean="0">
                <a:latin typeface="Arial" panose="020B0604020202020204" pitchFamily="34" charset="0"/>
                <a:cs typeface="Arial" panose="020B0604020202020204" pitchFamily="34" charset="0"/>
              </a:rPr>
              <a:t>Primaria.</a:t>
            </a:r>
          </a:p>
          <a:p>
            <a:pPr marL="800100" lvl="1" indent="-342900" algn="just">
              <a:buFont typeface="Arial" panose="020B0604020202020204" pitchFamily="34" charset="0"/>
              <a:buChar char="•"/>
            </a:pPr>
            <a:r>
              <a:rPr lang="es-MX" sz="2000" dirty="0" smtClean="0">
                <a:latin typeface="Arial" panose="020B0604020202020204" pitchFamily="34" charset="0"/>
                <a:cs typeface="Arial" panose="020B0604020202020204" pitchFamily="34" charset="0"/>
              </a:rPr>
              <a:t>Desrame </a:t>
            </a:r>
            <a:r>
              <a:rPr lang="es-MX" sz="2000" dirty="0">
                <a:latin typeface="Arial" panose="020B0604020202020204" pitchFamily="34" charset="0"/>
                <a:cs typeface="Arial" panose="020B0604020202020204" pitchFamily="34" charset="0"/>
              </a:rPr>
              <a:t>y derribe de árboles en zonas de riesgo por personal de Protección </a:t>
            </a:r>
            <a:r>
              <a:rPr lang="es-MX" sz="2000" dirty="0" smtClean="0">
                <a:latin typeface="Arial" panose="020B0604020202020204" pitchFamily="34" charset="0"/>
                <a:cs typeface="Arial" panose="020B0604020202020204" pitchFamily="34" charset="0"/>
              </a:rPr>
              <a:t>Civil.</a:t>
            </a:r>
          </a:p>
          <a:p>
            <a:pPr marL="800100" lvl="1" indent="-342900" algn="just">
              <a:buFont typeface="Arial" panose="020B0604020202020204" pitchFamily="34" charset="0"/>
              <a:buChar char="•"/>
            </a:pPr>
            <a:r>
              <a:rPr lang="es-MX" sz="2000" dirty="0" smtClean="0">
                <a:latin typeface="Arial" panose="020B0604020202020204" pitchFamily="34" charset="0"/>
                <a:cs typeface="Arial" panose="020B0604020202020204" pitchFamily="34" charset="0"/>
              </a:rPr>
              <a:t>Platica </a:t>
            </a:r>
            <a:r>
              <a:rPr lang="es-MX" sz="2000" dirty="0">
                <a:latin typeface="Arial" panose="020B0604020202020204" pitchFamily="34" charset="0"/>
                <a:cs typeface="Arial" panose="020B0604020202020204" pitchFamily="34" charset="0"/>
              </a:rPr>
              <a:t>y taller con madres de familia en jardín de niños, seguimiento y canalización de mujeres con problemas de violencia en cualquier modalidad.</a:t>
            </a:r>
          </a:p>
          <a:p>
            <a:pPr marL="800100" lvl="1" indent="-342900" algn="just">
              <a:buFont typeface="Arial" panose="020B0604020202020204" pitchFamily="34" charset="0"/>
              <a:buChar char="•"/>
            </a:pPr>
            <a:endParaRPr lang="es-MX"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8654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28163" y="438150"/>
            <a:ext cx="6995375" cy="1384995"/>
          </a:xfrm>
          <a:prstGeom prst="rect">
            <a:avLst/>
          </a:prstGeom>
          <a:noFill/>
        </p:spPr>
        <p:txBody>
          <a:bodyPr wrap="square" rtlCol="0">
            <a:spAutoFit/>
          </a:bodyPr>
          <a:lstStyle/>
          <a:p>
            <a:pPr algn="ctr"/>
            <a:r>
              <a:rPr lang="es-MX" dirty="0" smtClean="0"/>
              <a:t> </a:t>
            </a:r>
            <a:endParaRPr lang="es-AR" sz="2400" b="1" dirty="0" smtClean="0">
              <a:solidFill>
                <a:srgbClr val="C00000"/>
              </a:solidFill>
              <a:latin typeface="Arial" panose="020B0604020202020204" pitchFamily="34" charset="0"/>
              <a:cs typeface="Arial" panose="020B0604020202020204" pitchFamily="34" charset="0"/>
            </a:endParaRPr>
          </a:p>
          <a:p>
            <a:pPr algn="ctr"/>
            <a:r>
              <a:rPr lang="es-MX" sz="2400" b="1" dirty="0" smtClean="0">
                <a:solidFill>
                  <a:srgbClr val="C00000"/>
                </a:solidFill>
                <a:latin typeface="Arial" panose="020B0604020202020204" pitchFamily="34" charset="0"/>
                <a:cs typeface="Arial" panose="020B0604020202020204" pitchFamily="34" charset="0"/>
              </a:rPr>
              <a:t>¿PÓR QUÉ ESTE PROYECTO ES INNNOVADOR?</a:t>
            </a:r>
            <a:endParaRPr lang="es-AR" sz="2400" b="1" dirty="0" smtClean="0">
              <a:solidFill>
                <a:srgbClr val="C00000"/>
              </a:solidFill>
              <a:latin typeface="Arial" panose="020B0604020202020204" pitchFamily="34" charset="0"/>
              <a:cs typeface="Arial" panose="020B0604020202020204" pitchFamily="34" charset="0"/>
            </a:endParaRPr>
          </a:p>
          <a:p>
            <a:endParaRPr lang="es-AR" dirty="0"/>
          </a:p>
        </p:txBody>
      </p:sp>
      <p:sp>
        <p:nvSpPr>
          <p:cNvPr id="3" name="CuadroTexto 2"/>
          <p:cNvSpPr txBox="1"/>
          <p:nvPr/>
        </p:nvSpPr>
        <p:spPr>
          <a:xfrm>
            <a:off x="734096" y="1648496"/>
            <a:ext cx="8023538" cy="4647426"/>
          </a:xfrm>
          <a:prstGeom prst="rect">
            <a:avLst/>
          </a:prstGeom>
          <a:noFill/>
        </p:spPr>
        <p:txBody>
          <a:bodyPr wrap="square" rtlCol="0">
            <a:spAutoFit/>
          </a:bodyPr>
          <a:lstStyle/>
          <a:p>
            <a:pPr marL="342900" indent="-342900">
              <a:buFont typeface="+mj-lt"/>
              <a:buAutoNum type="alphaLcParenR"/>
            </a:pPr>
            <a:endParaRPr lang="es-MX" dirty="0" smtClean="0"/>
          </a:p>
          <a:p>
            <a:pPr marL="342900" indent="-342900">
              <a:buFont typeface="+mj-lt"/>
              <a:buAutoNum type="alphaLcParenR"/>
            </a:pPr>
            <a:endParaRPr lang="es-MX" sz="2600" dirty="0">
              <a:latin typeface="Arial" panose="020B0604020202020204" pitchFamily="34" charset="0"/>
              <a:cs typeface="Arial" panose="020B0604020202020204" pitchFamily="34" charset="0"/>
            </a:endParaRPr>
          </a:p>
          <a:p>
            <a:pPr marL="342900" indent="-342900">
              <a:buFont typeface="+mj-lt"/>
              <a:buAutoNum type="alphaLcParenR"/>
            </a:pPr>
            <a:r>
              <a:rPr lang="es-MX" sz="2600" dirty="0" smtClean="0">
                <a:latin typeface="Arial" panose="020B0604020202020204" pitchFamily="34" charset="0"/>
                <a:cs typeface="Arial" panose="020B0604020202020204" pitchFamily="34" charset="0"/>
              </a:rPr>
              <a:t>Es el primero de esta naturaleza en implementarse en nuestro municipio.</a:t>
            </a:r>
          </a:p>
          <a:p>
            <a:pPr marL="342900" indent="-342900">
              <a:buFont typeface="+mj-lt"/>
              <a:buAutoNum type="alphaLcParenR"/>
            </a:pPr>
            <a:r>
              <a:rPr lang="es-MX" sz="2600" dirty="0" smtClean="0">
                <a:latin typeface="Arial" panose="020B0604020202020204" pitchFamily="34" charset="0"/>
                <a:cs typeface="Arial" panose="020B0604020202020204" pitchFamily="34" charset="0"/>
              </a:rPr>
              <a:t>Es un programa </a:t>
            </a:r>
            <a:r>
              <a:rPr lang="es-MX" sz="2600" dirty="0">
                <a:latin typeface="Arial" panose="020B0604020202020204" pitchFamily="34" charset="0"/>
                <a:cs typeface="Arial" panose="020B0604020202020204" pitchFamily="34" charset="0"/>
              </a:rPr>
              <a:t>con conciencia </a:t>
            </a:r>
            <a:r>
              <a:rPr lang="es-MX" sz="2600" dirty="0" smtClean="0">
                <a:latin typeface="Arial" panose="020B0604020202020204" pitchFamily="34" charset="0"/>
                <a:cs typeface="Arial" panose="020B0604020202020204" pitchFamily="34" charset="0"/>
              </a:rPr>
              <a:t>social.</a:t>
            </a:r>
          </a:p>
          <a:p>
            <a:pPr marL="342900" indent="-342900">
              <a:buFont typeface="+mj-lt"/>
              <a:buAutoNum type="alphaLcParenR"/>
            </a:pPr>
            <a:r>
              <a:rPr lang="es-MX" sz="2600" dirty="0" smtClean="0">
                <a:latin typeface="Arial" panose="020B0604020202020204" pitchFamily="34" charset="0"/>
                <a:cs typeface="Arial" panose="020B0604020202020204" pitchFamily="34" charset="0"/>
              </a:rPr>
              <a:t>Eficiencia Presupuestaria.</a:t>
            </a:r>
          </a:p>
          <a:p>
            <a:pPr marL="342900" indent="-342900">
              <a:buFont typeface="+mj-lt"/>
              <a:buAutoNum type="alphaLcParenR"/>
            </a:pPr>
            <a:r>
              <a:rPr lang="es-MX" sz="2600" dirty="0" smtClean="0">
                <a:latin typeface="Arial" panose="020B0604020202020204" pitchFamily="34" charset="0"/>
                <a:cs typeface="Arial" panose="020B0604020202020204" pitchFamily="34" charset="0"/>
              </a:rPr>
              <a:t>Contribuye al Cumplimiento de la Agenda 2030.</a:t>
            </a:r>
          </a:p>
          <a:p>
            <a:pPr marL="342900" indent="-342900">
              <a:buFont typeface="+mj-lt"/>
              <a:buAutoNum type="alphaLcParenR"/>
            </a:pPr>
            <a:r>
              <a:rPr lang="es-MX" sz="2600" dirty="0" smtClean="0">
                <a:latin typeface="Arial" panose="020B0604020202020204" pitchFamily="34" charset="0"/>
                <a:cs typeface="Arial" panose="020B0604020202020204" pitchFamily="34" charset="0"/>
              </a:rPr>
              <a:t>Transversal</a:t>
            </a:r>
          </a:p>
          <a:p>
            <a:pPr marL="342900" indent="-342900">
              <a:buFont typeface="+mj-lt"/>
              <a:buAutoNum type="alphaLcParenR"/>
            </a:pPr>
            <a:r>
              <a:rPr lang="es-MX" sz="2600" dirty="0" smtClean="0">
                <a:latin typeface="Arial" panose="020B0604020202020204" pitchFamily="34" charset="0"/>
                <a:cs typeface="Arial" panose="020B0604020202020204" pitchFamily="34" charset="0"/>
              </a:rPr>
              <a:t>Incluye la participación social y la generación de alianzas con asociaciones civiles.</a:t>
            </a:r>
          </a:p>
          <a:p>
            <a:pPr marL="342900" indent="-342900">
              <a:buFont typeface="+mj-lt"/>
              <a:buAutoNum type="alphaLcParenR"/>
            </a:pPr>
            <a:endParaRPr lang="es-MX" sz="2600" dirty="0" smtClean="0">
              <a:latin typeface="Arial" panose="020B0604020202020204" pitchFamily="34" charset="0"/>
              <a:cs typeface="Arial" panose="020B0604020202020204" pitchFamily="34" charset="0"/>
            </a:endParaRPr>
          </a:p>
          <a:p>
            <a:pPr marL="342900" indent="-342900">
              <a:buFont typeface="+mj-lt"/>
              <a:buAutoNum type="alphaLcParenR"/>
            </a:pPr>
            <a:endParaRPr lang="es-MX" dirty="0"/>
          </a:p>
        </p:txBody>
      </p:sp>
    </p:spTree>
    <p:extLst>
      <p:ext uri="{BB962C8B-B14F-4D97-AF65-F5344CB8AC3E}">
        <p14:creationId xmlns:p14="http://schemas.microsoft.com/office/powerpoint/2010/main" val="264263305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4">
            <a:extLst>
              <a:ext uri="{FF2B5EF4-FFF2-40B4-BE49-F238E27FC236}">
                <a16:creationId xmlns:a16="http://schemas.microsoft.com/office/drawing/2014/main" xmlns="" id="{735AAA2B-667A-4857-8351-8F257BF0BD97}"/>
              </a:ext>
            </a:extLst>
          </p:cNvPr>
          <p:cNvSpPr/>
          <p:nvPr/>
        </p:nvSpPr>
        <p:spPr>
          <a:xfrm>
            <a:off x="4878929" y="5015067"/>
            <a:ext cx="652766" cy="652766"/>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9" name="Rectangle 35">
            <a:extLst>
              <a:ext uri="{FF2B5EF4-FFF2-40B4-BE49-F238E27FC236}">
                <a16:creationId xmlns:a16="http://schemas.microsoft.com/office/drawing/2014/main" xmlns="" id="{509FFE91-8158-416F-BB1D-206AE6F33984}"/>
              </a:ext>
            </a:extLst>
          </p:cNvPr>
          <p:cNvSpPr/>
          <p:nvPr/>
        </p:nvSpPr>
        <p:spPr>
          <a:xfrm>
            <a:off x="4808446" y="1455531"/>
            <a:ext cx="652766" cy="652766"/>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0" name="Rectangle 36">
            <a:extLst>
              <a:ext uri="{FF2B5EF4-FFF2-40B4-BE49-F238E27FC236}">
                <a16:creationId xmlns:a16="http://schemas.microsoft.com/office/drawing/2014/main" xmlns="" id="{B1AE79D7-1002-45DA-9A86-D2B8CE611069}"/>
              </a:ext>
            </a:extLst>
          </p:cNvPr>
          <p:cNvSpPr/>
          <p:nvPr/>
        </p:nvSpPr>
        <p:spPr>
          <a:xfrm>
            <a:off x="5190606" y="2662028"/>
            <a:ext cx="652766" cy="652766"/>
          </a:xfrm>
          <a:prstGeom prst="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1" name="Rectangle 37">
            <a:extLst>
              <a:ext uri="{FF2B5EF4-FFF2-40B4-BE49-F238E27FC236}">
                <a16:creationId xmlns:a16="http://schemas.microsoft.com/office/drawing/2014/main" xmlns="" id="{8C0BDC61-3834-4E3A-AC07-EBFEC977684D}"/>
              </a:ext>
            </a:extLst>
          </p:cNvPr>
          <p:cNvSpPr/>
          <p:nvPr/>
        </p:nvSpPr>
        <p:spPr>
          <a:xfrm>
            <a:off x="4903320" y="3844261"/>
            <a:ext cx="652766" cy="652766"/>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3" name="Donut 1">
            <a:extLst>
              <a:ext uri="{FF2B5EF4-FFF2-40B4-BE49-F238E27FC236}">
                <a16:creationId xmlns:a16="http://schemas.microsoft.com/office/drawing/2014/main" xmlns="" id="{5E15D1F9-5473-4CBE-BD89-9FEC99C47972}"/>
              </a:ext>
            </a:extLst>
          </p:cNvPr>
          <p:cNvSpPr/>
          <p:nvPr/>
        </p:nvSpPr>
        <p:spPr>
          <a:xfrm>
            <a:off x="2359350" y="2199244"/>
            <a:ext cx="2519579" cy="2380609"/>
          </a:xfrm>
          <a:prstGeom prst="donut">
            <a:avLst>
              <a:gd name="adj" fmla="val 16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54" name="그룹 12">
            <a:extLst>
              <a:ext uri="{FF2B5EF4-FFF2-40B4-BE49-F238E27FC236}">
                <a16:creationId xmlns:a16="http://schemas.microsoft.com/office/drawing/2014/main" xmlns="" id="{C06D8131-D97E-41C4-994A-33C630CDEDED}"/>
              </a:ext>
            </a:extLst>
          </p:cNvPr>
          <p:cNvGrpSpPr/>
          <p:nvPr/>
        </p:nvGrpSpPr>
        <p:grpSpPr>
          <a:xfrm>
            <a:off x="154546" y="5106520"/>
            <a:ext cx="2968186" cy="923330"/>
            <a:chOff x="1989012" y="784915"/>
            <a:chExt cx="7532901" cy="2794013"/>
          </a:xfrm>
        </p:grpSpPr>
        <p:sp>
          <p:nvSpPr>
            <p:cNvPr id="55" name="TextBox 4">
              <a:extLst>
                <a:ext uri="{FF2B5EF4-FFF2-40B4-BE49-F238E27FC236}">
                  <a16:creationId xmlns:a16="http://schemas.microsoft.com/office/drawing/2014/main" xmlns="" id="{297D908A-36EA-496A-8D94-AF7DC3FB67D4}"/>
                </a:ext>
              </a:extLst>
            </p:cNvPr>
            <p:cNvSpPr txBox="1"/>
            <p:nvPr/>
          </p:nvSpPr>
          <p:spPr>
            <a:xfrm>
              <a:off x="4603080" y="784915"/>
              <a:ext cx="4918833" cy="2794013"/>
            </a:xfrm>
            <a:prstGeom prst="rect">
              <a:avLst/>
            </a:prstGeom>
            <a:noFill/>
          </p:spPr>
          <p:txBody>
            <a:bodyPr wrap="square" rtlCol="0">
              <a:spAutoFit/>
            </a:bodyPr>
            <a:lstStyle/>
            <a:p>
              <a:pPr algn="ctr"/>
              <a:r>
                <a:rPr lang="es-MX" altLang="ko-KR" b="1" dirty="0" smtClean="0">
                  <a:solidFill>
                    <a:srgbClr val="FF0000"/>
                  </a:solidFill>
                  <a:latin typeface="Arial" panose="020B0604020202020204" pitchFamily="34" charset="0"/>
                  <a:cs typeface="Arial" panose="020B0604020202020204" pitchFamily="34" charset="0"/>
                </a:rPr>
                <a:t>Nuevos problemas sociales</a:t>
              </a:r>
              <a:endParaRPr lang="ko-KR" altLang="en-US" b="1" dirty="0">
                <a:solidFill>
                  <a:srgbClr val="FF0000"/>
                </a:solidFill>
                <a:latin typeface="Arial" panose="020B0604020202020204" pitchFamily="34" charset="0"/>
                <a:cs typeface="Arial" panose="020B0604020202020204" pitchFamily="34" charset="0"/>
              </a:endParaRPr>
            </a:p>
          </p:txBody>
        </p:sp>
        <p:sp>
          <p:nvSpPr>
            <p:cNvPr id="56" name="TextBox 5">
              <a:extLst>
                <a:ext uri="{FF2B5EF4-FFF2-40B4-BE49-F238E27FC236}">
                  <a16:creationId xmlns:a16="http://schemas.microsoft.com/office/drawing/2014/main" xmlns="" id="{D85DCB59-B472-4C67-8287-081F5DB1BCC6}"/>
                </a:ext>
              </a:extLst>
            </p:cNvPr>
            <p:cNvSpPr txBox="1"/>
            <p:nvPr/>
          </p:nvSpPr>
          <p:spPr>
            <a:xfrm>
              <a:off x="1989012" y="2175681"/>
              <a:ext cx="2162771" cy="307777"/>
            </a:xfrm>
            <a:prstGeom prst="rect">
              <a:avLst/>
            </a:prstGeom>
            <a:noFill/>
          </p:spPr>
          <p:txBody>
            <a:bodyPr wrap="square" rtlCol="0">
              <a:spAutoFit/>
            </a:bodyPr>
            <a:lstStyle/>
            <a:p>
              <a:pPr algn="r"/>
              <a:endParaRPr lang="ko-KR" altLang="en-US" sz="1400" dirty="0">
                <a:solidFill>
                  <a:schemeClr val="tx1">
                    <a:lumMod val="75000"/>
                    <a:lumOff val="25000"/>
                  </a:schemeClr>
                </a:solidFill>
              </a:endParaRPr>
            </a:p>
          </p:txBody>
        </p:sp>
      </p:grpSp>
      <p:cxnSp>
        <p:nvCxnSpPr>
          <p:cNvPr id="57" name="Straight Connector 6">
            <a:extLst>
              <a:ext uri="{FF2B5EF4-FFF2-40B4-BE49-F238E27FC236}">
                <a16:creationId xmlns:a16="http://schemas.microsoft.com/office/drawing/2014/main" xmlns="" id="{703858EA-826C-407A-8B6C-F2209AD04328}"/>
              </a:ext>
            </a:extLst>
          </p:cNvPr>
          <p:cNvCxnSpPr>
            <a:cxnSpLocks/>
          </p:cNvCxnSpPr>
          <p:nvPr/>
        </p:nvCxnSpPr>
        <p:spPr>
          <a:xfrm>
            <a:off x="154546" y="2240662"/>
            <a:ext cx="2037789" cy="13631"/>
          </a:xfrm>
          <a:prstGeom prst="line">
            <a:avLst/>
          </a:prstGeom>
          <a:ln w="2540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7">
            <a:extLst>
              <a:ext uri="{FF2B5EF4-FFF2-40B4-BE49-F238E27FC236}">
                <a16:creationId xmlns:a16="http://schemas.microsoft.com/office/drawing/2014/main" xmlns="" id="{23B6D7D3-5C91-4D60-8E38-BDCF1F6B9F01}"/>
              </a:ext>
            </a:extLst>
          </p:cNvPr>
          <p:cNvCxnSpPr>
            <a:cxnSpLocks/>
            <a:endCxn id="53" idx="1"/>
          </p:cNvCxnSpPr>
          <p:nvPr/>
        </p:nvCxnSpPr>
        <p:spPr>
          <a:xfrm>
            <a:off x="2192335" y="2254293"/>
            <a:ext cx="535999" cy="293583"/>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TextBox 8">
            <a:extLst>
              <a:ext uri="{FF2B5EF4-FFF2-40B4-BE49-F238E27FC236}">
                <a16:creationId xmlns:a16="http://schemas.microsoft.com/office/drawing/2014/main" xmlns="" id="{B17DFF94-41AE-4E2C-A813-B784356E6A00}"/>
              </a:ext>
            </a:extLst>
          </p:cNvPr>
          <p:cNvSpPr txBox="1"/>
          <p:nvPr/>
        </p:nvSpPr>
        <p:spPr>
          <a:xfrm>
            <a:off x="2832211" y="3772279"/>
            <a:ext cx="1452102" cy="400110"/>
          </a:xfrm>
          <a:prstGeom prst="rect">
            <a:avLst/>
          </a:prstGeom>
          <a:noFill/>
        </p:spPr>
        <p:txBody>
          <a:bodyPr wrap="square" rtlCol="0">
            <a:spAutoFit/>
          </a:bodyPr>
          <a:lstStyle/>
          <a:p>
            <a:pPr algn="ctr"/>
            <a:r>
              <a:rPr lang="es-MX" altLang="ko-KR" sz="2000" b="1" dirty="0" smtClean="0">
                <a:solidFill>
                  <a:schemeClr val="tx1">
                    <a:lumMod val="75000"/>
                    <a:lumOff val="25000"/>
                  </a:schemeClr>
                </a:solidFill>
              </a:rPr>
              <a:t>Sociedad </a:t>
            </a:r>
            <a:endParaRPr lang="ko-KR" altLang="en-US" sz="2000" b="1" dirty="0">
              <a:solidFill>
                <a:schemeClr val="tx1">
                  <a:lumMod val="75000"/>
                  <a:lumOff val="25000"/>
                </a:schemeClr>
              </a:solidFill>
            </a:endParaRPr>
          </a:p>
        </p:txBody>
      </p:sp>
      <p:cxnSp>
        <p:nvCxnSpPr>
          <p:cNvPr id="60" name="Straight Connector 10">
            <a:extLst>
              <a:ext uri="{FF2B5EF4-FFF2-40B4-BE49-F238E27FC236}">
                <a16:creationId xmlns:a16="http://schemas.microsoft.com/office/drawing/2014/main" xmlns="" id="{8BDFF808-7742-4324-B770-C26454320738}"/>
              </a:ext>
            </a:extLst>
          </p:cNvPr>
          <p:cNvCxnSpPr>
            <a:cxnSpLocks/>
          </p:cNvCxnSpPr>
          <p:nvPr/>
        </p:nvCxnSpPr>
        <p:spPr>
          <a:xfrm>
            <a:off x="5538655" y="4130812"/>
            <a:ext cx="3375506" cy="23647"/>
          </a:xfrm>
          <a:prstGeom prst="line">
            <a:avLst/>
          </a:prstGeom>
          <a:ln w="254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61" name="그룹 2">
            <a:extLst>
              <a:ext uri="{FF2B5EF4-FFF2-40B4-BE49-F238E27FC236}">
                <a16:creationId xmlns:a16="http://schemas.microsoft.com/office/drawing/2014/main" xmlns="" id="{636D71C3-775A-4F06-991E-02A7BE158778}"/>
              </a:ext>
            </a:extLst>
          </p:cNvPr>
          <p:cNvGrpSpPr/>
          <p:nvPr/>
        </p:nvGrpSpPr>
        <p:grpSpPr>
          <a:xfrm>
            <a:off x="5531695" y="3806210"/>
            <a:ext cx="3644871" cy="881229"/>
            <a:chOff x="8580291" y="4094174"/>
            <a:chExt cx="2649162" cy="881229"/>
          </a:xfrm>
        </p:grpSpPr>
        <p:sp>
          <p:nvSpPr>
            <p:cNvPr id="62" name="TextBox 12">
              <a:extLst>
                <a:ext uri="{FF2B5EF4-FFF2-40B4-BE49-F238E27FC236}">
                  <a16:creationId xmlns:a16="http://schemas.microsoft.com/office/drawing/2014/main" xmlns="" id="{E67F8D56-26BD-4C22-A138-D6A3A455E228}"/>
                </a:ext>
              </a:extLst>
            </p:cNvPr>
            <p:cNvSpPr txBox="1"/>
            <p:nvPr/>
          </p:nvSpPr>
          <p:spPr>
            <a:xfrm>
              <a:off x="8744645" y="4390628"/>
              <a:ext cx="2484808" cy="584775"/>
            </a:xfrm>
            <a:prstGeom prst="rect">
              <a:avLst/>
            </a:prstGeom>
            <a:noFill/>
          </p:spPr>
          <p:txBody>
            <a:bodyPr wrap="square" rtlCol="0">
              <a:spAutoFit/>
            </a:bodyPr>
            <a:lstStyle/>
            <a:p>
              <a:pPr algn="r"/>
              <a:r>
                <a:rPr lang="es-MX" altLang="ko-KR" sz="1600" dirty="0">
                  <a:solidFill>
                    <a:schemeClr val="tx1">
                      <a:lumMod val="75000"/>
                      <a:lumOff val="25000"/>
                    </a:schemeClr>
                  </a:solidFill>
                  <a:latin typeface="Arial" panose="020B0604020202020204" pitchFamily="34" charset="0"/>
                  <a:cs typeface="Arial" panose="020B0604020202020204" pitchFamily="34" charset="0"/>
                </a:rPr>
                <a:t>Casos de </a:t>
              </a:r>
              <a:r>
                <a:rPr lang="es-MX" altLang="ko-KR" sz="1600" dirty="0" smtClean="0">
                  <a:solidFill>
                    <a:schemeClr val="tx1">
                      <a:lumMod val="75000"/>
                      <a:lumOff val="25000"/>
                    </a:schemeClr>
                  </a:solidFill>
                  <a:latin typeface="Arial" panose="020B0604020202020204" pitchFamily="34" charset="0"/>
                  <a:cs typeface="Arial" panose="020B0604020202020204" pitchFamily="34" charset="0"/>
                </a:rPr>
                <a:t>Violencia, Pandillerismo y Vandalismo</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TextBox 13">
              <a:extLst>
                <a:ext uri="{FF2B5EF4-FFF2-40B4-BE49-F238E27FC236}">
                  <a16:creationId xmlns:a16="http://schemas.microsoft.com/office/drawing/2014/main" xmlns="" id="{E0128720-CA5B-4D16-8AE0-CFDF79167DA1}"/>
                </a:ext>
              </a:extLst>
            </p:cNvPr>
            <p:cNvSpPr txBox="1"/>
            <p:nvPr/>
          </p:nvSpPr>
          <p:spPr>
            <a:xfrm>
              <a:off x="8580291" y="4094174"/>
              <a:ext cx="2647996" cy="338554"/>
            </a:xfrm>
            <a:prstGeom prst="rect">
              <a:avLst/>
            </a:prstGeom>
            <a:noFill/>
          </p:spPr>
          <p:txBody>
            <a:bodyPr wrap="square" rtlCol="0">
              <a:spAutoFit/>
            </a:bodyPr>
            <a:lstStyle/>
            <a:p>
              <a:pPr algn="r"/>
              <a:r>
                <a:rPr lang="es-MX" altLang="ko-KR" sz="1600" dirty="0" smtClean="0">
                  <a:solidFill>
                    <a:schemeClr val="tx1">
                      <a:lumMod val="75000"/>
                      <a:lumOff val="25000"/>
                    </a:schemeClr>
                  </a:solidFill>
                  <a:latin typeface="Arial" panose="020B0604020202020204" pitchFamily="34" charset="0"/>
                  <a:cs typeface="Arial" panose="020B0604020202020204" pitchFamily="34" charset="0"/>
                </a:rPr>
                <a:t>Incremento de Conductas Antisociales</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cxnSp>
        <p:nvCxnSpPr>
          <p:cNvPr id="64" name="Straight Connector 15">
            <a:extLst>
              <a:ext uri="{FF2B5EF4-FFF2-40B4-BE49-F238E27FC236}">
                <a16:creationId xmlns:a16="http://schemas.microsoft.com/office/drawing/2014/main" xmlns="" id="{0CA12DE2-A587-44D8-9F4E-6D6D067F4180}"/>
              </a:ext>
            </a:extLst>
          </p:cNvPr>
          <p:cNvCxnSpPr>
            <a:cxnSpLocks/>
          </p:cNvCxnSpPr>
          <p:nvPr/>
        </p:nvCxnSpPr>
        <p:spPr>
          <a:xfrm>
            <a:off x="5538655" y="1828738"/>
            <a:ext cx="3475177" cy="5448"/>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65" name="그룹 6">
            <a:extLst>
              <a:ext uri="{FF2B5EF4-FFF2-40B4-BE49-F238E27FC236}">
                <a16:creationId xmlns:a16="http://schemas.microsoft.com/office/drawing/2014/main" xmlns="" id="{B7787FD8-E329-4057-B30B-0021A2DC2FC1}"/>
              </a:ext>
            </a:extLst>
          </p:cNvPr>
          <p:cNvGrpSpPr/>
          <p:nvPr/>
        </p:nvGrpSpPr>
        <p:grpSpPr>
          <a:xfrm>
            <a:off x="5568977" y="1526409"/>
            <a:ext cx="3446235" cy="573453"/>
            <a:chOff x="8306212" y="1865918"/>
            <a:chExt cx="2909364" cy="573453"/>
          </a:xfrm>
        </p:grpSpPr>
        <p:sp>
          <p:nvSpPr>
            <p:cNvPr id="66" name="TextBox 17">
              <a:extLst>
                <a:ext uri="{FF2B5EF4-FFF2-40B4-BE49-F238E27FC236}">
                  <a16:creationId xmlns:a16="http://schemas.microsoft.com/office/drawing/2014/main" xmlns="" id="{3E394ADE-EA93-4846-8A94-F825268D9412}"/>
                </a:ext>
              </a:extLst>
            </p:cNvPr>
            <p:cNvSpPr txBox="1"/>
            <p:nvPr/>
          </p:nvSpPr>
          <p:spPr>
            <a:xfrm>
              <a:off x="8315999" y="2162372"/>
              <a:ext cx="2899577" cy="276999"/>
            </a:xfrm>
            <a:prstGeom prst="rect">
              <a:avLst/>
            </a:prstGeom>
            <a:noFill/>
          </p:spPr>
          <p:txBody>
            <a:bodyPr wrap="square" rtlCol="0">
              <a:spAutoFit/>
            </a:bodyPr>
            <a:lstStyle/>
            <a:p>
              <a:pPr algn="r"/>
              <a:endParaRPr lang="ko-KR" altLang="en-US" sz="1200" dirty="0">
                <a:solidFill>
                  <a:schemeClr val="tx1">
                    <a:lumMod val="75000"/>
                    <a:lumOff val="25000"/>
                  </a:schemeClr>
                </a:solidFill>
              </a:endParaRPr>
            </a:p>
          </p:txBody>
        </p:sp>
        <p:sp>
          <p:nvSpPr>
            <p:cNvPr id="67" name="TextBox 18">
              <a:extLst>
                <a:ext uri="{FF2B5EF4-FFF2-40B4-BE49-F238E27FC236}">
                  <a16:creationId xmlns:a16="http://schemas.microsoft.com/office/drawing/2014/main" xmlns="" id="{B03ED82A-758A-47B0-9E0D-6EAC8D5E5299}"/>
                </a:ext>
              </a:extLst>
            </p:cNvPr>
            <p:cNvSpPr txBox="1"/>
            <p:nvPr/>
          </p:nvSpPr>
          <p:spPr>
            <a:xfrm>
              <a:off x="8306212" y="1865918"/>
              <a:ext cx="2908199" cy="307777"/>
            </a:xfrm>
            <a:prstGeom prst="rect">
              <a:avLst/>
            </a:prstGeom>
            <a:noFill/>
          </p:spPr>
          <p:txBody>
            <a:bodyPr wrap="square" rtlCol="0">
              <a:spAutoFit/>
            </a:bodyPr>
            <a:lstStyle/>
            <a:p>
              <a:pPr algn="r"/>
              <a:endParaRPr lang="ko-KR" altLang="en-US" sz="1400" dirty="0">
                <a:solidFill>
                  <a:schemeClr val="tx1">
                    <a:lumMod val="75000"/>
                    <a:lumOff val="25000"/>
                  </a:schemeClr>
                </a:solidFill>
              </a:endParaRPr>
            </a:p>
          </p:txBody>
        </p:sp>
      </p:grpSp>
      <p:cxnSp>
        <p:nvCxnSpPr>
          <p:cNvPr id="68" name="Straight Connector 20">
            <a:extLst>
              <a:ext uri="{FF2B5EF4-FFF2-40B4-BE49-F238E27FC236}">
                <a16:creationId xmlns:a16="http://schemas.microsoft.com/office/drawing/2014/main" xmlns="" id="{0B23E1BE-57F2-48DC-8CD4-6DD73AF036AE}"/>
              </a:ext>
            </a:extLst>
          </p:cNvPr>
          <p:cNvCxnSpPr>
            <a:cxnSpLocks/>
          </p:cNvCxnSpPr>
          <p:nvPr/>
        </p:nvCxnSpPr>
        <p:spPr>
          <a:xfrm flipV="1">
            <a:off x="5538655" y="5341450"/>
            <a:ext cx="3472418" cy="4070"/>
          </a:xfrm>
          <a:prstGeom prst="line">
            <a:avLst/>
          </a:prstGeom>
          <a:ln w="25400">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69" name="그룹 7">
            <a:extLst>
              <a:ext uri="{FF2B5EF4-FFF2-40B4-BE49-F238E27FC236}">
                <a16:creationId xmlns:a16="http://schemas.microsoft.com/office/drawing/2014/main" xmlns="" id="{8908A21D-A050-43EB-8E09-1F960D8DD22B}"/>
              </a:ext>
            </a:extLst>
          </p:cNvPr>
          <p:cNvGrpSpPr/>
          <p:nvPr/>
        </p:nvGrpSpPr>
        <p:grpSpPr>
          <a:xfrm>
            <a:off x="5461212" y="4996417"/>
            <a:ext cx="3443478" cy="644736"/>
            <a:chOff x="8306211" y="5374777"/>
            <a:chExt cx="2909365" cy="644736"/>
          </a:xfrm>
        </p:grpSpPr>
        <p:sp>
          <p:nvSpPr>
            <p:cNvPr id="70" name="TextBox 22">
              <a:extLst>
                <a:ext uri="{FF2B5EF4-FFF2-40B4-BE49-F238E27FC236}">
                  <a16:creationId xmlns:a16="http://schemas.microsoft.com/office/drawing/2014/main" xmlns="" id="{A86837C9-8DE8-4913-AC9B-253FB7AEAE88}"/>
                </a:ext>
              </a:extLst>
            </p:cNvPr>
            <p:cNvSpPr txBox="1"/>
            <p:nvPr/>
          </p:nvSpPr>
          <p:spPr>
            <a:xfrm>
              <a:off x="8315999" y="5680959"/>
              <a:ext cx="2899577" cy="338554"/>
            </a:xfrm>
            <a:prstGeom prst="rect">
              <a:avLst/>
            </a:prstGeom>
            <a:noFill/>
          </p:spPr>
          <p:txBody>
            <a:bodyPr wrap="square" rtlCol="0">
              <a:spAutoFit/>
            </a:bodyPr>
            <a:lstStyle/>
            <a:p>
              <a:pPr algn="r"/>
              <a:r>
                <a:rPr lang="es-MX" altLang="ko-KR" sz="1600" dirty="0" smtClean="0">
                  <a:solidFill>
                    <a:schemeClr val="tx1">
                      <a:lumMod val="75000"/>
                      <a:lumOff val="25000"/>
                    </a:schemeClr>
                  </a:solidFill>
                  <a:latin typeface="Arial" panose="020B0604020202020204" pitchFamily="34" charset="0"/>
                  <a:cs typeface="Arial" panose="020B0604020202020204" pitchFamily="34" charset="0"/>
                </a:rPr>
                <a:t>Social y Familiar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1" name="TextBox 23">
              <a:extLst>
                <a:ext uri="{FF2B5EF4-FFF2-40B4-BE49-F238E27FC236}">
                  <a16:creationId xmlns:a16="http://schemas.microsoft.com/office/drawing/2014/main" xmlns="" id="{8752D866-EBEB-4866-82F7-7C76C1C55ED0}"/>
                </a:ext>
              </a:extLst>
            </p:cNvPr>
            <p:cNvSpPr txBox="1"/>
            <p:nvPr/>
          </p:nvSpPr>
          <p:spPr>
            <a:xfrm>
              <a:off x="8306211" y="5374777"/>
              <a:ext cx="2908198" cy="338554"/>
            </a:xfrm>
            <a:prstGeom prst="rect">
              <a:avLst/>
            </a:prstGeom>
            <a:noFill/>
          </p:spPr>
          <p:txBody>
            <a:bodyPr wrap="square" rtlCol="0">
              <a:spAutoFit/>
            </a:bodyPr>
            <a:lstStyle/>
            <a:p>
              <a:pPr algn="r"/>
              <a:r>
                <a:rPr lang="es-MX" altLang="ko-KR" sz="1600" dirty="0" smtClean="0">
                  <a:solidFill>
                    <a:schemeClr val="tx1">
                      <a:lumMod val="75000"/>
                      <a:lumOff val="25000"/>
                    </a:schemeClr>
                  </a:solidFill>
                  <a:latin typeface="Arial" panose="020B0604020202020204" pitchFamily="34" charset="0"/>
                  <a:cs typeface="Arial" panose="020B0604020202020204" pitchFamily="34" charset="0"/>
                </a:rPr>
                <a:t>Problemas de Convivencia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cxnSp>
        <p:nvCxnSpPr>
          <p:cNvPr id="72" name="Straight Connector 25">
            <a:extLst>
              <a:ext uri="{FF2B5EF4-FFF2-40B4-BE49-F238E27FC236}">
                <a16:creationId xmlns:a16="http://schemas.microsoft.com/office/drawing/2014/main" xmlns="" id="{24281E34-7DDC-4A0D-9E48-227F2BB1AD7C}"/>
              </a:ext>
            </a:extLst>
          </p:cNvPr>
          <p:cNvCxnSpPr>
            <a:cxnSpLocks/>
          </p:cNvCxnSpPr>
          <p:nvPr/>
        </p:nvCxnSpPr>
        <p:spPr>
          <a:xfrm>
            <a:off x="5869844" y="2988411"/>
            <a:ext cx="3142609" cy="4070"/>
          </a:xfrm>
          <a:prstGeom prst="line">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73" name="그룹 5">
            <a:extLst>
              <a:ext uri="{FF2B5EF4-FFF2-40B4-BE49-F238E27FC236}">
                <a16:creationId xmlns:a16="http://schemas.microsoft.com/office/drawing/2014/main" xmlns="" id="{D3FB6BFF-1DB4-46A5-8566-7FAEC212D9DA}"/>
              </a:ext>
            </a:extLst>
          </p:cNvPr>
          <p:cNvGrpSpPr/>
          <p:nvPr/>
        </p:nvGrpSpPr>
        <p:grpSpPr>
          <a:xfrm>
            <a:off x="6272329" y="1532777"/>
            <a:ext cx="2532229" cy="644736"/>
            <a:chOff x="8697852" y="2990115"/>
            <a:chExt cx="2493362" cy="644736"/>
          </a:xfrm>
        </p:grpSpPr>
        <p:sp>
          <p:nvSpPr>
            <p:cNvPr id="74" name="TextBox 27">
              <a:extLst>
                <a:ext uri="{FF2B5EF4-FFF2-40B4-BE49-F238E27FC236}">
                  <a16:creationId xmlns:a16="http://schemas.microsoft.com/office/drawing/2014/main" xmlns="" id="{3D17F3BA-5A50-48AC-B6D2-1A23D6BD89A4}"/>
                </a:ext>
              </a:extLst>
            </p:cNvPr>
            <p:cNvSpPr txBox="1"/>
            <p:nvPr/>
          </p:nvSpPr>
          <p:spPr>
            <a:xfrm>
              <a:off x="8706406" y="3296297"/>
              <a:ext cx="2484808" cy="338554"/>
            </a:xfrm>
            <a:prstGeom prst="rect">
              <a:avLst/>
            </a:prstGeom>
            <a:noFill/>
          </p:spPr>
          <p:txBody>
            <a:bodyPr wrap="square" rtlCol="0">
              <a:spAutoFit/>
            </a:bodyPr>
            <a:lstStyle/>
            <a:p>
              <a:pPr algn="r"/>
              <a:r>
                <a:rPr lang="en-US" altLang="ko-KR" sz="1600" dirty="0" err="1" smtClean="0">
                  <a:solidFill>
                    <a:schemeClr val="tx1">
                      <a:lumMod val="75000"/>
                      <a:lumOff val="25000"/>
                    </a:schemeClr>
                  </a:solidFill>
                  <a:latin typeface="Arial" panose="020B0604020202020204" pitchFamily="34" charset="0"/>
                  <a:cs typeface="Arial" panose="020B0604020202020204" pitchFamily="34" charset="0"/>
                </a:rPr>
                <a:t>Problemas</a:t>
              </a:r>
              <a:r>
                <a:rPr lang="en-US" altLang="ko-KR" sz="1600" dirty="0" smtClean="0">
                  <a:solidFill>
                    <a:schemeClr val="tx1">
                      <a:lumMod val="75000"/>
                      <a:lumOff val="25000"/>
                    </a:schemeClr>
                  </a:solidFill>
                  <a:latin typeface="Arial" panose="020B0604020202020204" pitchFamily="34" charset="0"/>
                  <a:cs typeface="Arial" panose="020B0604020202020204" pitchFamily="34" charset="0"/>
                </a:rPr>
                <a:t> de </a:t>
              </a:r>
              <a:r>
                <a:rPr lang="en-US" altLang="ko-KR" sz="1600" dirty="0" err="1" smtClean="0">
                  <a:solidFill>
                    <a:schemeClr val="tx1">
                      <a:lumMod val="75000"/>
                      <a:lumOff val="25000"/>
                    </a:schemeClr>
                  </a:solidFill>
                  <a:latin typeface="Arial" panose="020B0604020202020204" pitchFamily="34" charset="0"/>
                  <a:cs typeface="Arial" panose="020B0604020202020204" pitchFamily="34" charset="0"/>
                </a:rPr>
                <a:t>Adicciones</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5" name="TextBox 28">
              <a:extLst>
                <a:ext uri="{FF2B5EF4-FFF2-40B4-BE49-F238E27FC236}">
                  <a16:creationId xmlns:a16="http://schemas.microsoft.com/office/drawing/2014/main" xmlns="" id="{F6DBA130-DF25-4E9C-89E4-780C6365848D}"/>
                </a:ext>
              </a:extLst>
            </p:cNvPr>
            <p:cNvSpPr txBox="1"/>
            <p:nvPr/>
          </p:nvSpPr>
          <p:spPr>
            <a:xfrm>
              <a:off x="8697852" y="2990115"/>
              <a:ext cx="2492196" cy="338554"/>
            </a:xfrm>
            <a:prstGeom prst="rect">
              <a:avLst/>
            </a:prstGeom>
            <a:noFill/>
          </p:spPr>
          <p:txBody>
            <a:bodyPr wrap="square" rtlCol="0">
              <a:spAutoFit/>
            </a:bodyPr>
            <a:lstStyle/>
            <a:p>
              <a:pPr algn="r"/>
              <a:r>
                <a:rPr lang="es-MX" altLang="ko-KR" sz="1600" dirty="0" smtClean="0">
                  <a:solidFill>
                    <a:schemeClr val="tx1">
                      <a:lumMod val="75000"/>
                      <a:lumOff val="25000"/>
                    </a:schemeClr>
                  </a:solidFill>
                  <a:latin typeface="Arial" panose="020B0604020202020204" pitchFamily="34" charset="0"/>
                  <a:cs typeface="Arial" panose="020B0604020202020204" pitchFamily="34" charset="0"/>
                </a:rPr>
                <a:t>Consumo de Drogas</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81" name="Round Same Side Corner Rectangle 8">
            <a:extLst>
              <a:ext uri="{FF2B5EF4-FFF2-40B4-BE49-F238E27FC236}">
                <a16:creationId xmlns:a16="http://schemas.microsoft.com/office/drawing/2014/main" xmlns="" id="{DB67113F-D303-42DA-95BD-610BBED8BE92}"/>
              </a:ext>
            </a:extLst>
          </p:cNvPr>
          <p:cNvSpPr/>
          <p:nvPr/>
        </p:nvSpPr>
        <p:spPr>
          <a:xfrm>
            <a:off x="3141998" y="2992481"/>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ound Same Side Corner Rectangle 20">
            <a:extLst>
              <a:ext uri="{FF2B5EF4-FFF2-40B4-BE49-F238E27FC236}">
                <a16:creationId xmlns:a16="http://schemas.microsoft.com/office/drawing/2014/main" xmlns="" id="{64493E6A-B33B-4279-A44A-DC445D86772A}"/>
              </a:ext>
            </a:extLst>
          </p:cNvPr>
          <p:cNvSpPr/>
          <p:nvPr/>
        </p:nvSpPr>
        <p:spPr>
          <a:xfrm rot="10800000">
            <a:off x="3704978" y="2974153"/>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TextBox 18">
            <a:extLst>
              <a:ext uri="{FF2B5EF4-FFF2-40B4-BE49-F238E27FC236}">
                <a16:creationId xmlns:a16="http://schemas.microsoft.com/office/drawing/2014/main" xmlns="" id="{B03ED82A-758A-47B0-9E0D-6EAC8D5E5299}"/>
              </a:ext>
            </a:extLst>
          </p:cNvPr>
          <p:cNvSpPr txBox="1"/>
          <p:nvPr/>
        </p:nvSpPr>
        <p:spPr>
          <a:xfrm>
            <a:off x="156935" y="1218223"/>
            <a:ext cx="2202415" cy="923330"/>
          </a:xfrm>
          <a:prstGeom prst="rect">
            <a:avLst/>
          </a:prstGeom>
          <a:noFill/>
        </p:spPr>
        <p:txBody>
          <a:bodyPr wrap="square" rtlCol="0">
            <a:spAutoFit/>
          </a:bodyPr>
          <a:lstStyle/>
          <a:p>
            <a:pPr algn="r"/>
            <a:r>
              <a:rPr lang="es-MX" altLang="ko-KR" dirty="0">
                <a:solidFill>
                  <a:schemeClr val="tx1">
                    <a:lumMod val="75000"/>
                    <a:lumOff val="25000"/>
                  </a:schemeClr>
                </a:solidFill>
                <a:latin typeface="Arial" panose="020B0604020202020204" pitchFamily="34" charset="0"/>
                <a:cs typeface="Arial" panose="020B0604020202020204" pitchFamily="34" charset="0"/>
              </a:rPr>
              <a:t>Contexto Internacional y Nacional </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8" name="Rectángulo 87"/>
          <p:cNvSpPr/>
          <p:nvPr/>
        </p:nvSpPr>
        <p:spPr>
          <a:xfrm>
            <a:off x="303804" y="2452511"/>
            <a:ext cx="1831231" cy="1477328"/>
          </a:xfrm>
          <a:prstGeom prst="rect">
            <a:avLst/>
          </a:prstGeom>
        </p:spPr>
        <p:txBody>
          <a:bodyPr wrap="square">
            <a:spAutoFit/>
          </a:bodyPr>
          <a:lstStyle/>
          <a:p>
            <a:pPr algn="r"/>
            <a:r>
              <a:rPr lang="es-MX" altLang="ko-KR" dirty="0" smtClean="0">
                <a:solidFill>
                  <a:schemeClr val="tx1">
                    <a:lumMod val="75000"/>
                    <a:lumOff val="25000"/>
                  </a:schemeClr>
                </a:solidFill>
                <a:latin typeface="Arial" panose="020B0604020202020204" pitchFamily="34" charset="0"/>
                <a:cs typeface="Arial" panose="020B0604020202020204" pitchFamily="34" charset="0"/>
              </a:rPr>
              <a:t>Creciente y permanente desarrollo de la vida comunitaria </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89" name="그룹 5">
            <a:extLst>
              <a:ext uri="{FF2B5EF4-FFF2-40B4-BE49-F238E27FC236}">
                <a16:creationId xmlns:a16="http://schemas.microsoft.com/office/drawing/2014/main" xmlns="" id="{D3FB6BFF-1DB4-46A5-8566-7FAEC212D9DA}"/>
              </a:ext>
            </a:extLst>
          </p:cNvPr>
          <p:cNvGrpSpPr/>
          <p:nvPr/>
        </p:nvGrpSpPr>
        <p:grpSpPr>
          <a:xfrm>
            <a:off x="6224556" y="2683825"/>
            <a:ext cx="2532229" cy="890957"/>
            <a:chOff x="8697852" y="2990115"/>
            <a:chExt cx="2493362" cy="890957"/>
          </a:xfrm>
        </p:grpSpPr>
        <p:sp>
          <p:nvSpPr>
            <p:cNvPr id="90" name="TextBox 27">
              <a:extLst>
                <a:ext uri="{FF2B5EF4-FFF2-40B4-BE49-F238E27FC236}">
                  <a16:creationId xmlns:a16="http://schemas.microsoft.com/office/drawing/2014/main" xmlns="" id="{3D17F3BA-5A50-48AC-B6D2-1A23D6BD89A4}"/>
                </a:ext>
              </a:extLst>
            </p:cNvPr>
            <p:cNvSpPr txBox="1"/>
            <p:nvPr/>
          </p:nvSpPr>
          <p:spPr>
            <a:xfrm>
              <a:off x="8706406" y="3296297"/>
              <a:ext cx="2484808" cy="584775"/>
            </a:xfrm>
            <a:prstGeom prst="rect">
              <a:avLst/>
            </a:prstGeom>
            <a:noFill/>
          </p:spPr>
          <p:txBody>
            <a:bodyPr wrap="square" rtlCol="0">
              <a:spAutoFit/>
            </a:bodyPr>
            <a:lstStyle/>
            <a:p>
              <a:pPr algn="r"/>
              <a:r>
                <a:rPr lang="es-MX" altLang="ko-KR" sz="1600" dirty="0" smtClean="0">
                  <a:solidFill>
                    <a:schemeClr val="tx1">
                      <a:lumMod val="75000"/>
                      <a:lumOff val="25000"/>
                    </a:schemeClr>
                  </a:solidFill>
                  <a:latin typeface="Arial" panose="020B0604020202020204" pitchFamily="34" charset="0"/>
                  <a:cs typeface="Arial" panose="020B0604020202020204" pitchFamily="34" charset="0"/>
                </a:rPr>
                <a:t>Transgresión a la vida comunitaria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1" name="TextBox 28">
              <a:extLst>
                <a:ext uri="{FF2B5EF4-FFF2-40B4-BE49-F238E27FC236}">
                  <a16:creationId xmlns:a16="http://schemas.microsoft.com/office/drawing/2014/main" xmlns="" id="{F6DBA130-DF25-4E9C-89E4-780C6365848D}"/>
                </a:ext>
              </a:extLst>
            </p:cNvPr>
            <p:cNvSpPr txBox="1"/>
            <p:nvPr/>
          </p:nvSpPr>
          <p:spPr>
            <a:xfrm>
              <a:off x="8697852" y="2990115"/>
              <a:ext cx="2492196" cy="338554"/>
            </a:xfrm>
            <a:prstGeom prst="rect">
              <a:avLst/>
            </a:prstGeom>
            <a:noFill/>
          </p:spPr>
          <p:txBody>
            <a:bodyPr wrap="square" rtlCol="0">
              <a:spAutoFit/>
            </a:bodyPr>
            <a:lstStyle/>
            <a:p>
              <a:pPr algn="r"/>
              <a:r>
                <a:rPr lang="es-MX" altLang="ko-KR" sz="1600" dirty="0" smtClean="0">
                  <a:solidFill>
                    <a:schemeClr val="tx1">
                      <a:lumMod val="75000"/>
                      <a:lumOff val="25000"/>
                    </a:schemeClr>
                  </a:solidFill>
                  <a:latin typeface="Arial" panose="020B0604020202020204" pitchFamily="34" charset="0"/>
                  <a:cs typeface="Arial" panose="020B0604020202020204" pitchFamily="34" charset="0"/>
                </a:rPr>
                <a:t>Salud del Individu</a:t>
              </a:r>
              <a:r>
                <a:rPr lang="es-MX" altLang="ko-KR" sz="1600" dirty="0">
                  <a:solidFill>
                    <a:schemeClr val="tx1">
                      <a:lumMod val="75000"/>
                      <a:lumOff val="25000"/>
                    </a:schemeClr>
                  </a:solidFill>
                  <a:latin typeface="Arial" panose="020B0604020202020204" pitchFamily="34" charset="0"/>
                  <a:cs typeface="Arial" panose="020B0604020202020204" pitchFamily="34" charset="0"/>
                </a:rPr>
                <a:t>o</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94" name="Smiley Face 15">
            <a:extLst>
              <a:ext uri="{FF2B5EF4-FFF2-40B4-BE49-F238E27FC236}">
                <a16:creationId xmlns:a16="http://schemas.microsoft.com/office/drawing/2014/main" xmlns="" id="{7DB0A6EE-0534-4660-BA3C-A3E8C9FF112F}"/>
              </a:ext>
            </a:extLst>
          </p:cNvPr>
          <p:cNvSpPr/>
          <p:nvPr/>
        </p:nvSpPr>
        <p:spPr>
          <a:xfrm>
            <a:off x="5018803" y="3949626"/>
            <a:ext cx="474960" cy="46405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5" name="Heart 17">
            <a:extLst>
              <a:ext uri="{FF2B5EF4-FFF2-40B4-BE49-F238E27FC236}">
                <a16:creationId xmlns:a16="http://schemas.microsoft.com/office/drawing/2014/main" xmlns="" id="{FD25AA3C-FD36-4FC1-9406-60F9CCE3DC0D}"/>
              </a:ext>
            </a:extLst>
          </p:cNvPr>
          <p:cNvSpPr/>
          <p:nvPr/>
        </p:nvSpPr>
        <p:spPr>
          <a:xfrm>
            <a:off x="5229703" y="2780820"/>
            <a:ext cx="528120" cy="47988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sz="2700"/>
          </a:p>
        </p:txBody>
      </p:sp>
      <p:sp>
        <p:nvSpPr>
          <p:cNvPr id="96" name="Rectangle 9">
            <a:extLst>
              <a:ext uri="{FF2B5EF4-FFF2-40B4-BE49-F238E27FC236}">
                <a16:creationId xmlns:a16="http://schemas.microsoft.com/office/drawing/2014/main" xmlns="" id="{F4DF7C3C-D955-465B-A7ED-DA6CEFF74209}"/>
              </a:ext>
            </a:extLst>
          </p:cNvPr>
          <p:cNvSpPr/>
          <p:nvPr/>
        </p:nvSpPr>
        <p:spPr>
          <a:xfrm>
            <a:off x="4962573" y="5103022"/>
            <a:ext cx="491679" cy="43144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40">
            <a:extLst>
              <a:ext uri="{FF2B5EF4-FFF2-40B4-BE49-F238E27FC236}">
                <a16:creationId xmlns:a16="http://schemas.microsoft.com/office/drawing/2014/main" xmlns="" id="{9EAE5B7B-9157-44FC-AC9D-E519CCFB3F84}"/>
              </a:ext>
            </a:extLst>
          </p:cNvPr>
          <p:cNvSpPr/>
          <p:nvPr/>
        </p:nvSpPr>
        <p:spPr>
          <a:xfrm rot="2942052">
            <a:off x="4921894" y="1592888"/>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178176328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7">
            <a:extLst>
              <a:ext uri="{FF2B5EF4-FFF2-40B4-BE49-F238E27FC236}">
                <a16:creationId xmlns:a16="http://schemas.microsoft.com/office/drawing/2014/main" xmlns="" id="{A968D45B-890B-41AB-BFA8-A865A841BD4D}"/>
              </a:ext>
            </a:extLst>
          </p:cNvPr>
          <p:cNvSpPr/>
          <p:nvPr/>
        </p:nvSpPr>
        <p:spPr>
          <a:xfrm>
            <a:off x="3545011" y="3631030"/>
            <a:ext cx="1283353" cy="2114325"/>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38429 w 3650621"/>
              <a:gd name="connsiteY0" fmla="*/ 6169762 h 6702638"/>
              <a:gd name="connsiteX1" fmla="*/ 3650621 w 3650621"/>
              <a:gd name="connsiteY1" fmla="*/ 6702635 h 6702638"/>
              <a:gd name="connsiteX2" fmla="*/ 2640971 w 3650621"/>
              <a:gd name="connsiteY2" fmla="*/ 3878472 h 6702638"/>
              <a:gd name="connsiteX3" fmla="*/ 2539547 w 3650621"/>
              <a:gd name="connsiteY3" fmla="*/ 3373073 h 6702638"/>
              <a:gd name="connsiteX4" fmla="*/ 2755270 w 3650621"/>
              <a:gd name="connsiteY4" fmla="*/ 2811673 h 6702638"/>
              <a:gd name="connsiteX5" fmla="*/ 2864809 w 3650621"/>
              <a:gd name="connsiteY5" fmla="*/ 2192548 h 6702638"/>
              <a:gd name="connsiteX6" fmla="*/ 3512509 w 3650621"/>
              <a:gd name="connsiteY6" fmla="*/ 1301960 h 6702638"/>
              <a:gd name="connsiteX7" fmla="*/ 3298197 w 3650621"/>
              <a:gd name="connsiteY7" fmla="*/ 1178135 h 6702638"/>
              <a:gd name="connsiteX8" fmla="*/ 2607634 w 3650621"/>
              <a:gd name="connsiteY8" fmla="*/ 1878222 h 6702638"/>
              <a:gd name="connsiteX9" fmla="*/ 2531434 w 3650621"/>
              <a:gd name="connsiteY9" fmla="*/ 1821072 h 6702638"/>
              <a:gd name="connsiteX10" fmla="*/ 2874334 w 3650621"/>
              <a:gd name="connsiteY10" fmla="*/ 563772 h 6702638"/>
              <a:gd name="connsiteX11" fmla="*/ 2598109 w 3650621"/>
              <a:gd name="connsiteY11" fmla="*/ 397084 h 6702638"/>
              <a:gd name="connsiteX12" fmla="*/ 2207584 w 3650621"/>
              <a:gd name="connsiteY12" fmla="*/ 1659147 h 6702638"/>
              <a:gd name="connsiteX13" fmla="*/ 2131384 w 3650621"/>
              <a:gd name="connsiteY13" fmla="*/ 1597235 h 6702638"/>
              <a:gd name="connsiteX14" fmla="*/ 2193297 w 3650621"/>
              <a:gd name="connsiteY14" fmla="*/ 154197 h 6702638"/>
              <a:gd name="connsiteX15" fmla="*/ 1878971 w 3650621"/>
              <a:gd name="connsiteY15" fmla="*/ 163723 h 6702638"/>
              <a:gd name="connsiteX16" fmla="*/ 1798009 w 3650621"/>
              <a:gd name="connsiteY16" fmla="*/ 1554373 h 6702638"/>
              <a:gd name="connsiteX17" fmla="*/ 1674184 w 3650621"/>
              <a:gd name="connsiteY17" fmla="*/ 1559134 h 6702638"/>
              <a:gd name="connsiteX18" fmla="*/ 1593221 w 3650621"/>
              <a:gd name="connsiteY18" fmla="*/ 378035 h 6702638"/>
              <a:gd name="connsiteX19" fmla="*/ 1307472 w 3650621"/>
              <a:gd name="connsiteY19" fmla="*/ 368510 h 6702638"/>
              <a:gd name="connsiteX20" fmla="*/ 1312234 w 3650621"/>
              <a:gd name="connsiteY20" fmla="*/ 1635335 h 6702638"/>
              <a:gd name="connsiteX21" fmla="*/ 1259846 w 3650621"/>
              <a:gd name="connsiteY21" fmla="*/ 2025860 h 6702638"/>
              <a:gd name="connsiteX22" fmla="*/ 902659 w 3650621"/>
              <a:gd name="connsiteY22" fmla="*/ 2302085 h 6702638"/>
              <a:gd name="connsiteX23" fmla="*/ 207334 w 3650621"/>
              <a:gd name="connsiteY23" fmla="*/ 1787735 h 6702638"/>
              <a:gd name="connsiteX24" fmla="*/ 173996 w 3650621"/>
              <a:gd name="connsiteY24" fmla="*/ 2092535 h 6702638"/>
              <a:gd name="connsiteX25" fmla="*/ 745496 w 3650621"/>
              <a:gd name="connsiteY25" fmla="*/ 2806910 h 6702638"/>
              <a:gd name="connsiteX26" fmla="*/ 1440822 w 3650621"/>
              <a:gd name="connsiteY26" fmla="*/ 3583198 h 6702638"/>
              <a:gd name="connsiteX27" fmla="*/ 1617034 w 3650621"/>
              <a:gd name="connsiteY27" fmla="*/ 4107073 h 6702638"/>
              <a:gd name="connsiteX28" fmla="*/ 1938429 w 3650621"/>
              <a:gd name="connsiteY28" fmla="*/ 6169762 h 6702638"/>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226614 h 6226614"/>
              <a:gd name="connsiteX1" fmla="*/ 3478578 w 3560732"/>
              <a:gd name="connsiteY1" fmla="*/ 6186505 h 6226614"/>
              <a:gd name="connsiteX2" fmla="*/ 2640971 w 3560732"/>
              <a:gd name="connsiteY2" fmla="*/ 3878472 h 6226614"/>
              <a:gd name="connsiteX3" fmla="*/ 2539547 w 3560732"/>
              <a:gd name="connsiteY3" fmla="*/ 3373073 h 6226614"/>
              <a:gd name="connsiteX4" fmla="*/ 2755270 w 3560732"/>
              <a:gd name="connsiteY4" fmla="*/ 2811673 h 6226614"/>
              <a:gd name="connsiteX5" fmla="*/ 2864809 w 3560732"/>
              <a:gd name="connsiteY5" fmla="*/ 2192548 h 6226614"/>
              <a:gd name="connsiteX6" fmla="*/ 3512509 w 3560732"/>
              <a:gd name="connsiteY6" fmla="*/ 1301960 h 6226614"/>
              <a:gd name="connsiteX7" fmla="*/ 3298197 w 3560732"/>
              <a:gd name="connsiteY7" fmla="*/ 1178135 h 6226614"/>
              <a:gd name="connsiteX8" fmla="*/ 2607634 w 3560732"/>
              <a:gd name="connsiteY8" fmla="*/ 1878222 h 6226614"/>
              <a:gd name="connsiteX9" fmla="*/ 2531434 w 3560732"/>
              <a:gd name="connsiteY9" fmla="*/ 1821072 h 6226614"/>
              <a:gd name="connsiteX10" fmla="*/ 2874334 w 3560732"/>
              <a:gd name="connsiteY10" fmla="*/ 563772 h 6226614"/>
              <a:gd name="connsiteX11" fmla="*/ 2598109 w 3560732"/>
              <a:gd name="connsiteY11" fmla="*/ 397084 h 6226614"/>
              <a:gd name="connsiteX12" fmla="*/ 2207584 w 3560732"/>
              <a:gd name="connsiteY12" fmla="*/ 1659147 h 6226614"/>
              <a:gd name="connsiteX13" fmla="*/ 2131384 w 3560732"/>
              <a:gd name="connsiteY13" fmla="*/ 1597235 h 6226614"/>
              <a:gd name="connsiteX14" fmla="*/ 2193297 w 3560732"/>
              <a:gd name="connsiteY14" fmla="*/ 154197 h 6226614"/>
              <a:gd name="connsiteX15" fmla="*/ 1878971 w 3560732"/>
              <a:gd name="connsiteY15" fmla="*/ 163723 h 6226614"/>
              <a:gd name="connsiteX16" fmla="*/ 1798009 w 3560732"/>
              <a:gd name="connsiteY16" fmla="*/ 1554373 h 6226614"/>
              <a:gd name="connsiteX17" fmla="*/ 1674184 w 3560732"/>
              <a:gd name="connsiteY17" fmla="*/ 1559134 h 6226614"/>
              <a:gd name="connsiteX18" fmla="*/ 1593221 w 3560732"/>
              <a:gd name="connsiteY18" fmla="*/ 378035 h 6226614"/>
              <a:gd name="connsiteX19" fmla="*/ 1307472 w 3560732"/>
              <a:gd name="connsiteY19" fmla="*/ 368510 h 6226614"/>
              <a:gd name="connsiteX20" fmla="*/ 1312234 w 3560732"/>
              <a:gd name="connsiteY20" fmla="*/ 1635335 h 6226614"/>
              <a:gd name="connsiteX21" fmla="*/ 1259846 w 3560732"/>
              <a:gd name="connsiteY21" fmla="*/ 2025860 h 6226614"/>
              <a:gd name="connsiteX22" fmla="*/ 902659 w 3560732"/>
              <a:gd name="connsiteY22" fmla="*/ 2302085 h 6226614"/>
              <a:gd name="connsiteX23" fmla="*/ 207334 w 3560732"/>
              <a:gd name="connsiteY23" fmla="*/ 1787735 h 6226614"/>
              <a:gd name="connsiteX24" fmla="*/ 173996 w 3560732"/>
              <a:gd name="connsiteY24" fmla="*/ 2092535 h 6226614"/>
              <a:gd name="connsiteX25" fmla="*/ 745496 w 3560732"/>
              <a:gd name="connsiteY25" fmla="*/ 2806910 h 6226614"/>
              <a:gd name="connsiteX26" fmla="*/ 1440822 w 3560732"/>
              <a:gd name="connsiteY26" fmla="*/ 3583198 h 6226614"/>
              <a:gd name="connsiteX27" fmla="*/ 1617034 w 3560732"/>
              <a:gd name="connsiteY27" fmla="*/ 4107073 h 6226614"/>
              <a:gd name="connsiteX28" fmla="*/ 1938429 w 3560732"/>
              <a:gd name="connsiteY28" fmla="*/ 6226614 h 6226614"/>
              <a:gd name="connsiteX0" fmla="*/ 1938429 w 3560732"/>
              <a:gd name="connsiteY0" fmla="*/ 6189377 h 6189377"/>
              <a:gd name="connsiteX1" fmla="*/ 3478578 w 3560732"/>
              <a:gd name="connsiteY1" fmla="*/ 6186505 h 6189377"/>
              <a:gd name="connsiteX2" fmla="*/ 2640971 w 3560732"/>
              <a:gd name="connsiteY2" fmla="*/ 3878472 h 6189377"/>
              <a:gd name="connsiteX3" fmla="*/ 2539547 w 3560732"/>
              <a:gd name="connsiteY3" fmla="*/ 3373073 h 6189377"/>
              <a:gd name="connsiteX4" fmla="*/ 2755270 w 3560732"/>
              <a:gd name="connsiteY4" fmla="*/ 2811673 h 6189377"/>
              <a:gd name="connsiteX5" fmla="*/ 2864809 w 3560732"/>
              <a:gd name="connsiteY5" fmla="*/ 2192548 h 6189377"/>
              <a:gd name="connsiteX6" fmla="*/ 3512509 w 3560732"/>
              <a:gd name="connsiteY6" fmla="*/ 1301960 h 6189377"/>
              <a:gd name="connsiteX7" fmla="*/ 3298197 w 3560732"/>
              <a:gd name="connsiteY7" fmla="*/ 1178135 h 6189377"/>
              <a:gd name="connsiteX8" fmla="*/ 2607634 w 3560732"/>
              <a:gd name="connsiteY8" fmla="*/ 1878222 h 6189377"/>
              <a:gd name="connsiteX9" fmla="*/ 2531434 w 3560732"/>
              <a:gd name="connsiteY9" fmla="*/ 1821072 h 6189377"/>
              <a:gd name="connsiteX10" fmla="*/ 2874334 w 3560732"/>
              <a:gd name="connsiteY10" fmla="*/ 563772 h 6189377"/>
              <a:gd name="connsiteX11" fmla="*/ 2598109 w 3560732"/>
              <a:gd name="connsiteY11" fmla="*/ 397084 h 6189377"/>
              <a:gd name="connsiteX12" fmla="*/ 2207584 w 3560732"/>
              <a:gd name="connsiteY12" fmla="*/ 1659147 h 6189377"/>
              <a:gd name="connsiteX13" fmla="*/ 2131384 w 3560732"/>
              <a:gd name="connsiteY13" fmla="*/ 1597235 h 6189377"/>
              <a:gd name="connsiteX14" fmla="*/ 2193297 w 3560732"/>
              <a:gd name="connsiteY14" fmla="*/ 154197 h 6189377"/>
              <a:gd name="connsiteX15" fmla="*/ 1878971 w 3560732"/>
              <a:gd name="connsiteY15" fmla="*/ 163723 h 6189377"/>
              <a:gd name="connsiteX16" fmla="*/ 1798009 w 3560732"/>
              <a:gd name="connsiteY16" fmla="*/ 1554373 h 6189377"/>
              <a:gd name="connsiteX17" fmla="*/ 1674184 w 3560732"/>
              <a:gd name="connsiteY17" fmla="*/ 1559134 h 6189377"/>
              <a:gd name="connsiteX18" fmla="*/ 1593221 w 3560732"/>
              <a:gd name="connsiteY18" fmla="*/ 378035 h 6189377"/>
              <a:gd name="connsiteX19" fmla="*/ 1307472 w 3560732"/>
              <a:gd name="connsiteY19" fmla="*/ 368510 h 6189377"/>
              <a:gd name="connsiteX20" fmla="*/ 1312234 w 3560732"/>
              <a:gd name="connsiteY20" fmla="*/ 1635335 h 6189377"/>
              <a:gd name="connsiteX21" fmla="*/ 1259846 w 3560732"/>
              <a:gd name="connsiteY21" fmla="*/ 2025860 h 6189377"/>
              <a:gd name="connsiteX22" fmla="*/ 902659 w 3560732"/>
              <a:gd name="connsiteY22" fmla="*/ 2302085 h 6189377"/>
              <a:gd name="connsiteX23" fmla="*/ 207334 w 3560732"/>
              <a:gd name="connsiteY23" fmla="*/ 1787735 h 6189377"/>
              <a:gd name="connsiteX24" fmla="*/ 173996 w 3560732"/>
              <a:gd name="connsiteY24" fmla="*/ 2092535 h 6189377"/>
              <a:gd name="connsiteX25" fmla="*/ 745496 w 3560732"/>
              <a:gd name="connsiteY25" fmla="*/ 2806910 h 6189377"/>
              <a:gd name="connsiteX26" fmla="*/ 1440822 w 3560732"/>
              <a:gd name="connsiteY26" fmla="*/ 3583198 h 6189377"/>
              <a:gd name="connsiteX27" fmla="*/ 1617034 w 3560732"/>
              <a:gd name="connsiteY27" fmla="*/ 4107073 h 6189377"/>
              <a:gd name="connsiteX28" fmla="*/ 1938429 w 3560732"/>
              <a:gd name="connsiteY28" fmla="*/ 6189377 h 618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60732" h="6189377">
                <a:moveTo>
                  <a:pt x="1938429" y="6189377"/>
                </a:moveTo>
                <a:lnTo>
                  <a:pt x="3478578" y="6186505"/>
                </a:lnTo>
                <a:cubicBezTo>
                  <a:pt x="3127740" y="5200667"/>
                  <a:pt x="2915609" y="4930985"/>
                  <a:pt x="2640971" y="3878472"/>
                </a:cubicBezTo>
                <a:cubicBezTo>
                  <a:pt x="2607163" y="3710006"/>
                  <a:pt x="2567756" y="3575139"/>
                  <a:pt x="2539547" y="3373073"/>
                </a:cubicBezTo>
                <a:cubicBezTo>
                  <a:pt x="2626772" y="3150473"/>
                  <a:pt x="2694946" y="3073610"/>
                  <a:pt x="2755270" y="2811673"/>
                </a:cubicBezTo>
                <a:cubicBezTo>
                  <a:pt x="2820357" y="2578311"/>
                  <a:pt x="2807658" y="2538622"/>
                  <a:pt x="2864809" y="2192548"/>
                </a:cubicBezTo>
                <a:cubicBezTo>
                  <a:pt x="3048959" y="1868698"/>
                  <a:pt x="3314071" y="1630573"/>
                  <a:pt x="3512509" y="1301960"/>
                </a:cubicBezTo>
                <a:cubicBezTo>
                  <a:pt x="3645859" y="1165436"/>
                  <a:pt x="3479171" y="928897"/>
                  <a:pt x="3298197" y="1178135"/>
                </a:cubicBezTo>
                <a:cubicBezTo>
                  <a:pt x="3096584" y="1449597"/>
                  <a:pt x="2837822" y="1644860"/>
                  <a:pt x="2607634" y="1878222"/>
                </a:cubicBezTo>
                <a:cubicBezTo>
                  <a:pt x="2525084" y="1873460"/>
                  <a:pt x="2556834" y="1840122"/>
                  <a:pt x="2531434" y="1821072"/>
                </a:cubicBezTo>
                <a:cubicBezTo>
                  <a:pt x="2658434" y="1401971"/>
                  <a:pt x="2775909" y="992397"/>
                  <a:pt x="2874334" y="563772"/>
                </a:cubicBezTo>
                <a:cubicBezTo>
                  <a:pt x="2923546" y="314534"/>
                  <a:pt x="2706059" y="208171"/>
                  <a:pt x="2598109" y="397084"/>
                </a:cubicBezTo>
                <a:cubicBezTo>
                  <a:pt x="2464759" y="833646"/>
                  <a:pt x="2340934" y="1155910"/>
                  <a:pt x="2207584" y="1659147"/>
                </a:cubicBezTo>
                <a:cubicBezTo>
                  <a:pt x="2182184" y="1638510"/>
                  <a:pt x="2118684" y="1660735"/>
                  <a:pt x="2131384" y="1597235"/>
                </a:cubicBezTo>
                <a:cubicBezTo>
                  <a:pt x="2188534" y="1146384"/>
                  <a:pt x="2188534" y="628860"/>
                  <a:pt x="2193297" y="154197"/>
                </a:cubicBezTo>
                <a:cubicBezTo>
                  <a:pt x="2193297" y="38309"/>
                  <a:pt x="1945646" y="-129965"/>
                  <a:pt x="1878971" y="163723"/>
                </a:cubicBezTo>
                <a:cubicBezTo>
                  <a:pt x="1821821" y="641561"/>
                  <a:pt x="1802771" y="943185"/>
                  <a:pt x="1798009" y="1554373"/>
                </a:cubicBezTo>
                <a:cubicBezTo>
                  <a:pt x="1802772" y="1606761"/>
                  <a:pt x="1678946" y="1644859"/>
                  <a:pt x="1674184" y="1559134"/>
                </a:cubicBezTo>
                <a:cubicBezTo>
                  <a:pt x="1647195" y="1136859"/>
                  <a:pt x="1615446" y="766972"/>
                  <a:pt x="1593221" y="378035"/>
                </a:cubicBezTo>
                <a:cubicBezTo>
                  <a:pt x="1564646" y="84347"/>
                  <a:pt x="1331284" y="133560"/>
                  <a:pt x="1307472" y="368510"/>
                </a:cubicBezTo>
                <a:cubicBezTo>
                  <a:pt x="1247147" y="844760"/>
                  <a:pt x="1286834" y="1182897"/>
                  <a:pt x="1312234" y="1635335"/>
                </a:cubicBezTo>
                <a:cubicBezTo>
                  <a:pt x="1305883" y="1801229"/>
                  <a:pt x="1290008" y="1900448"/>
                  <a:pt x="1259846" y="2025860"/>
                </a:cubicBezTo>
                <a:cubicBezTo>
                  <a:pt x="1163009" y="2332247"/>
                  <a:pt x="1082046" y="2337804"/>
                  <a:pt x="902659" y="2302085"/>
                </a:cubicBezTo>
                <a:cubicBezTo>
                  <a:pt x="712159" y="2102060"/>
                  <a:pt x="597859" y="1868697"/>
                  <a:pt x="207334" y="1787735"/>
                </a:cubicBezTo>
                <a:cubicBezTo>
                  <a:pt x="-35554" y="1760748"/>
                  <a:pt x="-87942" y="1948073"/>
                  <a:pt x="173996" y="2092535"/>
                </a:cubicBezTo>
                <a:cubicBezTo>
                  <a:pt x="359734" y="2327485"/>
                  <a:pt x="640468" y="2556506"/>
                  <a:pt x="745496" y="2806910"/>
                </a:cubicBezTo>
                <a:cubicBezTo>
                  <a:pt x="914565" y="3070435"/>
                  <a:pt x="1268579" y="3402223"/>
                  <a:pt x="1440822" y="3583198"/>
                </a:cubicBezTo>
                <a:lnTo>
                  <a:pt x="1617034" y="4107073"/>
                </a:lnTo>
                <a:cubicBezTo>
                  <a:pt x="1829759" y="4896060"/>
                  <a:pt x="1820954" y="5276565"/>
                  <a:pt x="1938429" y="6189377"/>
                </a:cubicBezTo>
                <a:close/>
              </a:path>
            </a:pathLst>
          </a:custGeom>
          <a:solidFill>
            <a:srgbClr val="FDCBA3"/>
          </a:solidFill>
          <a:ln w="9525" cap="flat">
            <a:noFill/>
            <a:prstDash val="solid"/>
            <a:miter/>
          </a:ln>
        </p:spPr>
        <p:txBody>
          <a:bodyPr rtlCol="0" anchor="ctr"/>
          <a:lstStyle/>
          <a:p>
            <a:endParaRPr lang="ko-KR" altLang="en-US">
              <a:solidFill>
                <a:schemeClr val="tx1"/>
              </a:solidFill>
            </a:endParaRPr>
          </a:p>
        </p:txBody>
      </p:sp>
      <p:grpSp>
        <p:nvGrpSpPr>
          <p:cNvPr id="4" name="Group 88">
            <a:extLst>
              <a:ext uri="{FF2B5EF4-FFF2-40B4-BE49-F238E27FC236}">
                <a16:creationId xmlns:a16="http://schemas.microsoft.com/office/drawing/2014/main" xmlns="" id="{E1E86A5E-5CB2-4081-9298-20B59B03A63E}"/>
              </a:ext>
            </a:extLst>
          </p:cNvPr>
          <p:cNvGrpSpPr/>
          <p:nvPr/>
        </p:nvGrpSpPr>
        <p:grpSpPr>
          <a:xfrm>
            <a:off x="2324543" y="2547587"/>
            <a:ext cx="3895953" cy="3028965"/>
            <a:chOff x="2241333" y="2017415"/>
            <a:chExt cx="4653973" cy="3822630"/>
          </a:xfrm>
        </p:grpSpPr>
        <p:sp>
          <p:nvSpPr>
            <p:cNvPr id="5" name="Teardrop 3">
              <a:extLst>
                <a:ext uri="{FF2B5EF4-FFF2-40B4-BE49-F238E27FC236}">
                  <a16:creationId xmlns:a16="http://schemas.microsoft.com/office/drawing/2014/main" xmlns="" id="{A6F4E40B-FF82-457C-8C23-74FA2F9B90EB}"/>
                </a:ext>
              </a:extLst>
            </p:cNvPr>
            <p:cNvSpPr/>
            <p:nvPr/>
          </p:nvSpPr>
          <p:spPr>
            <a:xfrm rot="20980906">
              <a:off x="4835322" y="2017415"/>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Teardrop 3">
              <a:extLst>
                <a:ext uri="{FF2B5EF4-FFF2-40B4-BE49-F238E27FC236}">
                  <a16:creationId xmlns:a16="http://schemas.microsoft.com/office/drawing/2014/main" xmlns="" id="{F86204A4-27CA-43E6-985C-46545EAD987C}"/>
                </a:ext>
              </a:extLst>
            </p:cNvPr>
            <p:cNvSpPr/>
            <p:nvPr/>
          </p:nvSpPr>
          <p:spPr>
            <a:xfrm rot="2236334">
              <a:off x="5707174" y="3189761"/>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Teardrop 3">
              <a:extLst>
                <a:ext uri="{FF2B5EF4-FFF2-40B4-BE49-F238E27FC236}">
                  <a16:creationId xmlns:a16="http://schemas.microsoft.com/office/drawing/2014/main" xmlns="" id="{981CD3D7-5BD4-4A1B-9871-7300C55B95F8}"/>
                </a:ext>
              </a:extLst>
            </p:cNvPr>
            <p:cNvSpPr/>
            <p:nvPr/>
          </p:nvSpPr>
          <p:spPr>
            <a:xfrm rot="4500000">
              <a:off x="5494959" y="4651912"/>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Teardrop 3">
              <a:extLst>
                <a:ext uri="{FF2B5EF4-FFF2-40B4-BE49-F238E27FC236}">
                  <a16:creationId xmlns:a16="http://schemas.microsoft.com/office/drawing/2014/main" xmlns="" id="{8BD1278F-D846-49A3-8644-C571F4394EBC}"/>
                </a:ext>
              </a:extLst>
            </p:cNvPr>
            <p:cNvSpPr/>
            <p:nvPr/>
          </p:nvSpPr>
          <p:spPr>
            <a:xfrm rot="619094" flipH="1">
              <a:off x="3113185" y="2017416"/>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9" name="Teardrop 3">
              <a:extLst>
                <a:ext uri="{FF2B5EF4-FFF2-40B4-BE49-F238E27FC236}">
                  <a16:creationId xmlns:a16="http://schemas.microsoft.com/office/drawing/2014/main" xmlns="" id="{79DA2639-11DF-4499-B793-8B7BF909C7D3}"/>
                </a:ext>
              </a:extLst>
            </p:cNvPr>
            <p:cNvSpPr/>
            <p:nvPr/>
          </p:nvSpPr>
          <p:spPr>
            <a:xfrm rot="19363666" flipH="1">
              <a:off x="2241333" y="3189761"/>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Teardrop 3">
              <a:extLst>
                <a:ext uri="{FF2B5EF4-FFF2-40B4-BE49-F238E27FC236}">
                  <a16:creationId xmlns:a16="http://schemas.microsoft.com/office/drawing/2014/main" xmlns="" id="{7EC38273-08FD-4D05-8CE1-592DA1C3DF29}"/>
                </a:ext>
              </a:extLst>
            </p:cNvPr>
            <p:cNvSpPr/>
            <p:nvPr/>
          </p:nvSpPr>
          <p:spPr>
            <a:xfrm rot="17100000" flipH="1">
              <a:off x="2453548" y="4651912"/>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5" name="6 CuadroTexto"/>
          <p:cNvSpPr txBox="1"/>
          <p:nvPr/>
        </p:nvSpPr>
        <p:spPr>
          <a:xfrm>
            <a:off x="1267998" y="415215"/>
            <a:ext cx="6762750" cy="830997"/>
          </a:xfrm>
          <a:prstGeom prst="rect">
            <a:avLst/>
          </a:prstGeom>
          <a:noFill/>
        </p:spPr>
        <p:txBody>
          <a:bodyPr wrap="square" rtlCol="0">
            <a:spAutoFit/>
          </a:bodyPr>
          <a:lstStyle/>
          <a:p>
            <a:pPr algn="ctr"/>
            <a:r>
              <a:rPr lang="es-MX" sz="2400" b="1" dirty="0" smtClean="0">
                <a:solidFill>
                  <a:srgbClr val="C00000"/>
                </a:solidFill>
                <a:latin typeface="Arial" panose="020B0604020202020204" pitchFamily="34" charset="0"/>
                <a:cs typeface="Arial" panose="020B0604020202020204" pitchFamily="34" charset="0"/>
              </a:rPr>
              <a:t>¿GENERA VALOR SOCIAL?</a:t>
            </a:r>
            <a:endParaRPr lang="es-AR" sz="2400" dirty="0" smtClean="0">
              <a:solidFill>
                <a:srgbClr val="C00000"/>
              </a:solidFill>
              <a:latin typeface="Arial" panose="020B0604020202020204" pitchFamily="34" charset="0"/>
              <a:cs typeface="Arial" panose="020B0604020202020204" pitchFamily="34" charset="0"/>
            </a:endParaRPr>
          </a:p>
          <a:p>
            <a:pPr algn="ctr"/>
            <a:endParaRPr lang="es-AR" sz="2400" dirty="0">
              <a:solidFill>
                <a:srgbClr val="C00000"/>
              </a:solidFill>
              <a:latin typeface="Arial" panose="020B0604020202020204" pitchFamily="34" charset="0"/>
              <a:cs typeface="Arial" panose="020B0604020202020204" pitchFamily="34" charset="0"/>
            </a:endParaRPr>
          </a:p>
        </p:txBody>
      </p:sp>
      <p:sp>
        <p:nvSpPr>
          <p:cNvPr id="37" name="Rectángulo 36"/>
          <p:cNvSpPr/>
          <p:nvPr/>
        </p:nvSpPr>
        <p:spPr>
          <a:xfrm>
            <a:off x="235689" y="1655444"/>
            <a:ext cx="2989845" cy="923330"/>
          </a:xfrm>
          <a:prstGeom prst="rect">
            <a:avLst/>
          </a:prstGeom>
        </p:spPr>
        <p:txBody>
          <a:bodyPr wrap="square">
            <a:spAutoFit/>
          </a:bodyPr>
          <a:lstStyle/>
          <a:p>
            <a:r>
              <a:rPr lang="es-MX" dirty="0">
                <a:solidFill>
                  <a:srgbClr val="000000"/>
                </a:solidFill>
                <a:latin typeface="Arial" panose="020B0604020202020204" pitchFamily="34" charset="0"/>
                <a:ea typeface="Calibri" panose="020F0502020204030204" pitchFamily="34" charset="0"/>
              </a:rPr>
              <a:t>S</a:t>
            </a:r>
            <a:r>
              <a:rPr lang="es-MX" dirty="0" smtClean="0">
                <a:solidFill>
                  <a:srgbClr val="000000"/>
                </a:solidFill>
                <a:latin typeface="Arial" panose="020B0604020202020204" pitchFamily="34" charset="0"/>
                <a:ea typeface="Calibri" panose="020F0502020204030204" pitchFamily="34" charset="0"/>
              </a:rPr>
              <a:t>e </a:t>
            </a:r>
            <a:r>
              <a:rPr lang="es-MX" dirty="0">
                <a:solidFill>
                  <a:srgbClr val="000000"/>
                </a:solidFill>
                <a:latin typeface="Arial" panose="020B0604020202020204" pitchFamily="34" charset="0"/>
                <a:ea typeface="Calibri" panose="020F0502020204030204" pitchFamily="34" charset="0"/>
              </a:rPr>
              <a:t>prioriza la participación ciudadana para garantizar el éxito en los </a:t>
            </a:r>
            <a:r>
              <a:rPr lang="es-MX" dirty="0" smtClean="0">
                <a:solidFill>
                  <a:srgbClr val="000000"/>
                </a:solidFill>
                <a:latin typeface="Arial" panose="020B0604020202020204" pitchFamily="34" charset="0"/>
                <a:ea typeface="Calibri" panose="020F0502020204030204" pitchFamily="34" charset="0"/>
              </a:rPr>
              <a:t>resultados. </a:t>
            </a:r>
            <a:endParaRPr lang="es-MX" dirty="0"/>
          </a:p>
        </p:txBody>
      </p:sp>
      <p:sp>
        <p:nvSpPr>
          <p:cNvPr id="38" name="Rectángulo 37"/>
          <p:cNvSpPr/>
          <p:nvPr/>
        </p:nvSpPr>
        <p:spPr>
          <a:xfrm>
            <a:off x="4577069" y="1319448"/>
            <a:ext cx="3545030" cy="923330"/>
          </a:xfrm>
          <a:prstGeom prst="rect">
            <a:avLst/>
          </a:prstGeom>
        </p:spPr>
        <p:txBody>
          <a:bodyPr wrap="square">
            <a:spAutoFit/>
          </a:bodyPr>
          <a:lstStyle/>
          <a:p>
            <a:r>
              <a:rPr lang="es-MX" dirty="0" smtClean="0">
                <a:solidFill>
                  <a:srgbClr val="000000"/>
                </a:solidFill>
                <a:latin typeface="Arial" panose="020B0604020202020204" pitchFamily="34" charset="0"/>
                <a:ea typeface="Calibri" panose="020F0502020204030204" pitchFamily="34" charset="0"/>
              </a:rPr>
              <a:t>Plantea sentar </a:t>
            </a:r>
            <a:r>
              <a:rPr lang="es-MX" dirty="0">
                <a:solidFill>
                  <a:srgbClr val="000000"/>
                </a:solidFill>
                <a:latin typeface="Arial" panose="020B0604020202020204" pitchFamily="34" charset="0"/>
                <a:ea typeface="Calibri" panose="020F0502020204030204" pitchFamily="34" charset="0"/>
              </a:rPr>
              <a:t>las bases de una cultura de autoprotección y </a:t>
            </a:r>
            <a:r>
              <a:rPr lang="es-MX" dirty="0" smtClean="0">
                <a:solidFill>
                  <a:srgbClr val="000000"/>
                </a:solidFill>
                <a:latin typeface="Arial" panose="020B0604020202020204" pitchFamily="34" charset="0"/>
                <a:ea typeface="Calibri" panose="020F0502020204030204" pitchFamily="34" charset="0"/>
              </a:rPr>
              <a:t>prevención.</a:t>
            </a:r>
            <a:endParaRPr lang="es-MX" dirty="0"/>
          </a:p>
        </p:txBody>
      </p:sp>
      <p:sp>
        <p:nvSpPr>
          <p:cNvPr id="39" name="Rectángulo 38"/>
          <p:cNvSpPr/>
          <p:nvPr/>
        </p:nvSpPr>
        <p:spPr>
          <a:xfrm>
            <a:off x="6147735" y="5194080"/>
            <a:ext cx="2996266" cy="1200329"/>
          </a:xfrm>
          <a:prstGeom prst="rect">
            <a:avLst/>
          </a:prstGeom>
        </p:spPr>
        <p:txBody>
          <a:bodyPr wrap="square">
            <a:spAutoFit/>
          </a:bodyPr>
          <a:lstStyle/>
          <a:p>
            <a:r>
              <a:rPr lang="es-MX" dirty="0" smtClean="0">
                <a:solidFill>
                  <a:srgbClr val="000000"/>
                </a:solidFill>
                <a:latin typeface="Arial" panose="020B0604020202020204" pitchFamily="34" charset="0"/>
                <a:ea typeface="Calibri" panose="020F0502020204030204" pitchFamily="34" charset="0"/>
              </a:rPr>
              <a:t>Crear mejores </a:t>
            </a:r>
            <a:r>
              <a:rPr lang="es-MX" dirty="0">
                <a:solidFill>
                  <a:srgbClr val="000000"/>
                </a:solidFill>
                <a:latin typeface="Arial" panose="020B0604020202020204" pitchFamily="34" charset="0"/>
                <a:ea typeface="Calibri" panose="020F0502020204030204" pitchFamily="34" charset="0"/>
              </a:rPr>
              <a:t>espacios para vivir y de que la juventud victorense pueda aspirar a una vida </a:t>
            </a:r>
            <a:r>
              <a:rPr lang="es-MX" dirty="0" smtClean="0">
                <a:solidFill>
                  <a:srgbClr val="000000"/>
                </a:solidFill>
                <a:latin typeface="Arial" panose="020B0604020202020204" pitchFamily="34" charset="0"/>
                <a:ea typeface="Calibri" panose="020F0502020204030204" pitchFamily="34" charset="0"/>
              </a:rPr>
              <a:t>mejor.</a:t>
            </a:r>
            <a:endParaRPr lang="es-MX" dirty="0"/>
          </a:p>
        </p:txBody>
      </p:sp>
      <p:sp>
        <p:nvSpPr>
          <p:cNvPr id="40" name="Rectángulo 39"/>
          <p:cNvSpPr/>
          <p:nvPr/>
        </p:nvSpPr>
        <p:spPr>
          <a:xfrm>
            <a:off x="25328" y="4228050"/>
            <a:ext cx="2691706" cy="1200329"/>
          </a:xfrm>
          <a:prstGeom prst="rect">
            <a:avLst/>
          </a:prstGeom>
        </p:spPr>
        <p:txBody>
          <a:bodyPr wrap="square">
            <a:spAutoFit/>
          </a:bodyPr>
          <a:lstStyle/>
          <a:p>
            <a:r>
              <a:rPr lang="es-MX" dirty="0">
                <a:latin typeface="Arial" panose="020B0604020202020204" pitchFamily="34" charset="0"/>
                <a:cs typeface="Arial" panose="020B0604020202020204" pitchFamily="34" charset="0"/>
              </a:rPr>
              <a:t>R</a:t>
            </a:r>
            <a:r>
              <a:rPr lang="es-MX" dirty="0" smtClean="0">
                <a:latin typeface="Arial" panose="020B0604020202020204" pitchFamily="34" charset="0"/>
                <a:cs typeface="Arial" panose="020B0604020202020204" pitchFamily="34" charset="0"/>
              </a:rPr>
              <a:t>ecuperar </a:t>
            </a:r>
            <a:r>
              <a:rPr lang="es-MX" dirty="0">
                <a:latin typeface="Arial" panose="020B0604020202020204" pitchFamily="34" charset="0"/>
                <a:cs typeface="Arial" panose="020B0604020202020204" pitchFamily="34" charset="0"/>
              </a:rPr>
              <a:t>los lugares donde se construye la comunidad y la cohesión social.</a:t>
            </a:r>
          </a:p>
        </p:txBody>
      </p:sp>
      <p:sp>
        <p:nvSpPr>
          <p:cNvPr id="42" name="Rectángulo 41"/>
          <p:cNvSpPr/>
          <p:nvPr/>
        </p:nvSpPr>
        <p:spPr>
          <a:xfrm>
            <a:off x="6001276" y="2604326"/>
            <a:ext cx="3163234" cy="923330"/>
          </a:xfrm>
          <a:prstGeom prst="rect">
            <a:avLst/>
          </a:prstGeom>
        </p:spPr>
        <p:txBody>
          <a:bodyPr wrap="square">
            <a:spAutoFit/>
          </a:bodyPr>
          <a:lstStyle/>
          <a:p>
            <a:r>
              <a:rPr lang="es-MX" dirty="0" smtClean="0">
                <a:solidFill>
                  <a:srgbClr val="000000"/>
                </a:solidFill>
                <a:latin typeface="Arial" panose="020B0604020202020204" pitchFamily="34" charset="0"/>
                <a:ea typeface="Calibri" panose="020F0502020204030204" pitchFamily="34" charset="0"/>
              </a:rPr>
              <a:t>Reintegración social de las personas con problemas de adicciones.</a:t>
            </a:r>
          </a:p>
        </p:txBody>
      </p:sp>
    </p:spTree>
    <p:extLst>
      <p:ext uri="{BB962C8B-B14F-4D97-AF65-F5344CB8AC3E}">
        <p14:creationId xmlns:p14="http://schemas.microsoft.com/office/powerpoint/2010/main" val="82992626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7300" y="476250"/>
            <a:ext cx="6038850" cy="738664"/>
          </a:xfrm>
          <a:prstGeom prst="rect">
            <a:avLst/>
          </a:prstGeom>
          <a:noFill/>
        </p:spPr>
        <p:txBody>
          <a:bodyPr wrap="square" rtlCol="0">
            <a:spAutoFit/>
          </a:bodyPr>
          <a:lstStyle/>
          <a:p>
            <a:pPr algn="ctr"/>
            <a:r>
              <a:rPr lang="es-MX" sz="2400" b="1" dirty="0" smtClean="0">
                <a:solidFill>
                  <a:srgbClr val="C00000"/>
                </a:solidFill>
                <a:latin typeface="Arial" panose="020B0604020202020204" pitchFamily="34" charset="0"/>
                <a:cs typeface="Arial" panose="020B0604020202020204" pitchFamily="34" charset="0"/>
              </a:rPr>
              <a:t>EVALUACIÓN Y SEGUIMIENTO</a:t>
            </a:r>
            <a:endParaRPr lang="es-AR" sz="2400" dirty="0" smtClean="0">
              <a:solidFill>
                <a:srgbClr val="C00000"/>
              </a:solidFill>
              <a:latin typeface="Arial" panose="020B0604020202020204" pitchFamily="34" charset="0"/>
              <a:cs typeface="Arial" panose="020B0604020202020204" pitchFamily="34" charset="0"/>
            </a:endParaRPr>
          </a:p>
          <a:p>
            <a:endParaRPr lang="es-AR" dirty="0"/>
          </a:p>
        </p:txBody>
      </p:sp>
      <p:graphicFrame>
        <p:nvGraphicFramePr>
          <p:cNvPr id="3" name="Tabla 2"/>
          <p:cNvGraphicFramePr>
            <a:graphicFrameLocks noGrp="1"/>
          </p:cNvGraphicFramePr>
          <p:nvPr>
            <p:extLst>
              <p:ext uri="{D42A27DB-BD31-4B8C-83A1-F6EECF244321}">
                <p14:modId xmlns:p14="http://schemas.microsoft.com/office/powerpoint/2010/main" val="441911469"/>
              </p:ext>
            </p:extLst>
          </p:nvPr>
        </p:nvGraphicFramePr>
        <p:xfrm>
          <a:off x="605306" y="1463768"/>
          <a:ext cx="7753084" cy="4174745"/>
        </p:xfrm>
        <a:graphic>
          <a:graphicData uri="http://schemas.openxmlformats.org/drawingml/2006/table">
            <a:tbl>
              <a:tblPr firstRow="1" firstCol="1" bandRow="1">
                <a:tableStyleId>{93296810-A885-4BE3-A3E7-6D5BEEA58F35}</a:tableStyleId>
              </a:tblPr>
              <a:tblGrid>
                <a:gridCol w="2236872"/>
                <a:gridCol w="2931558"/>
                <a:gridCol w="2584654"/>
              </a:tblGrid>
              <a:tr h="220168">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Indicador</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Formula</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Descripción </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911357">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Porcentaje de Impacto Poblacional (PIP)</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PIP= (Total de Población que participo en los eventos/ Total de Población)*100</a:t>
                      </a:r>
                    </a:p>
                    <a:p>
                      <a:pPr>
                        <a:lnSpc>
                          <a:spcPct val="107000"/>
                        </a:lnSpc>
                        <a:spcAft>
                          <a:spcPts val="0"/>
                        </a:spcAft>
                      </a:pPr>
                      <a:r>
                        <a:rPr lang="es-MX" sz="1600">
                          <a:effectLst/>
                          <a:latin typeface="Arial" panose="020B0604020202020204" pitchFamily="34" charset="0"/>
                          <a:cs typeface="Arial" panose="020B0604020202020204" pitchFamily="34" charset="0"/>
                        </a:rPr>
                        <a:t>PIP= (900/1448)*100</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El 62% del total de la población participó en los eventos del programa</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141753">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Porcentaje de Atención del Programa de Empleo Temporal Municipal (PAET)</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PAET= (Población en riesgo que participó en el programa de empleo temporal/ Total de población en Riesgo Identificada *100</a:t>
                      </a:r>
                    </a:p>
                    <a:p>
                      <a:pPr>
                        <a:lnSpc>
                          <a:spcPct val="107000"/>
                        </a:lnSpc>
                        <a:spcAft>
                          <a:spcPts val="0"/>
                        </a:spcAft>
                      </a:pPr>
                      <a:r>
                        <a:rPr lang="es-MX" sz="1600">
                          <a:effectLst/>
                          <a:latin typeface="Arial" panose="020B0604020202020204" pitchFamily="34" charset="0"/>
                          <a:cs typeface="Arial" panose="020B0604020202020204" pitchFamily="34" charset="0"/>
                        </a:rPr>
                        <a:t>PAET= (20/55)*100</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El 36% de la población en estado de riesgo fue incluida dentro del Programa de Empleo Temporal.</a:t>
                      </a:r>
                    </a:p>
                    <a:p>
                      <a:pPr>
                        <a:lnSpc>
                          <a:spcPct val="107000"/>
                        </a:lnSpc>
                        <a:spcAft>
                          <a:spcPts val="0"/>
                        </a:spcAft>
                      </a:pPr>
                      <a:r>
                        <a:rPr lang="es-MX" sz="1600">
                          <a:effectLst/>
                          <a:latin typeface="Arial" panose="020B0604020202020204" pitchFamily="34" charset="0"/>
                          <a:cs typeface="Arial" panose="020B0604020202020204" pitchFamily="34" charset="0"/>
                        </a:rPr>
                        <a:t> </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911357">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Porcentaje de Atención Total (PAT)</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MX" sz="1600">
                          <a:effectLst/>
                          <a:latin typeface="Arial" panose="020B0604020202020204" pitchFamily="34" charset="0"/>
                          <a:cs typeface="Arial" panose="020B0604020202020204" pitchFamily="34" charset="0"/>
                        </a:rPr>
                        <a:t>(Población en estado de riesgo atendida/Total de población en estado de riesgo identificada)*100</a:t>
                      </a:r>
                    </a:p>
                    <a:p>
                      <a:pPr>
                        <a:lnSpc>
                          <a:spcPct val="107000"/>
                        </a:lnSpc>
                        <a:spcAft>
                          <a:spcPts val="0"/>
                        </a:spcAft>
                      </a:pPr>
                      <a:r>
                        <a:rPr lang="es-MX" sz="1600">
                          <a:effectLst/>
                          <a:latin typeface="Arial" panose="020B0604020202020204" pitchFamily="34" charset="0"/>
                          <a:cs typeface="Arial" panose="020B0604020202020204" pitchFamily="34" charset="0"/>
                        </a:rPr>
                        <a:t>PAT=(25/55)*100</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MX" sz="1600" dirty="0">
                          <a:effectLst/>
                          <a:latin typeface="Arial" panose="020B0604020202020204" pitchFamily="34" charset="0"/>
                          <a:cs typeface="Arial" panose="020B0604020202020204" pitchFamily="34" charset="0"/>
                        </a:rPr>
                        <a:t>El 45% de la población en estado de riesgo fue atendida.</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01619860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40495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75008" y="515155"/>
            <a:ext cx="6130344" cy="646331"/>
          </a:xfrm>
          <a:prstGeom prst="rect">
            <a:avLst/>
          </a:prstGeom>
          <a:noFill/>
        </p:spPr>
        <p:txBody>
          <a:bodyPr wrap="square" rtlCol="0">
            <a:spAutoFit/>
          </a:bodyPr>
          <a:lstStyle/>
          <a:p>
            <a:pPr algn="ctr"/>
            <a:r>
              <a:rPr lang="es-MX" sz="3600" dirty="0" smtClean="0">
                <a:solidFill>
                  <a:srgbClr val="C00000"/>
                </a:solidFill>
                <a:latin typeface="Arial" panose="020B0604020202020204" pitchFamily="34" charset="0"/>
                <a:cs typeface="Arial" panose="020B0604020202020204" pitchFamily="34" charset="0"/>
              </a:rPr>
              <a:t>Identificación del Problema</a:t>
            </a:r>
            <a:endParaRPr lang="es-MX" sz="3600" dirty="0">
              <a:solidFill>
                <a:srgbClr val="C00000"/>
              </a:solidFill>
              <a:latin typeface="Arial" panose="020B0604020202020204" pitchFamily="34" charset="0"/>
              <a:cs typeface="Arial" panose="020B0604020202020204" pitchFamily="34" charset="0"/>
            </a:endParaRPr>
          </a:p>
        </p:txBody>
      </p:sp>
      <p:sp>
        <p:nvSpPr>
          <p:cNvPr id="3" name="Rectángulo 2"/>
          <p:cNvSpPr/>
          <p:nvPr/>
        </p:nvSpPr>
        <p:spPr>
          <a:xfrm>
            <a:off x="437882" y="1360438"/>
            <a:ext cx="8152326" cy="3970318"/>
          </a:xfrm>
          <a:prstGeom prst="rect">
            <a:avLst/>
          </a:prstGeom>
        </p:spPr>
        <p:txBody>
          <a:bodyPr wrap="square">
            <a:spAutoFit/>
          </a:bodyPr>
          <a:lstStyle/>
          <a:p>
            <a:pPr algn="just"/>
            <a:endParaRPr lang="es-MX"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r>
              <a:rPr lang="es-MX" dirty="0">
                <a:latin typeface="Arial" panose="020B0604020202020204" pitchFamily="34" charset="0"/>
                <a:ea typeface="Calibri" panose="020F0502020204030204" pitchFamily="34" charset="0"/>
                <a:cs typeface="Arial" panose="020B0604020202020204" pitchFamily="34" charset="0"/>
              </a:rPr>
              <a:t>En nuestro municipio, se ha detectado el incremento de conductas antisociales, que son replicadas de un medio citadino, a raíz de la migración de la población joven a centros urbanos en busca de más fuentes de empleo, trayendo consigo desde formas de vestir, maneras de expresarse y simbolismos de diversas tribus urbanas de las grandes </a:t>
            </a:r>
            <a:r>
              <a:rPr lang="es-MX" dirty="0" smtClean="0">
                <a:latin typeface="Arial" panose="020B0604020202020204" pitchFamily="34" charset="0"/>
                <a:ea typeface="Calibri" panose="020F0502020204030204" pitchFamily="34" charset="0"/>
                <a:cs typeface="Arial" panose="020B0604020202020204" pitchFamily="34" charset="0"/>
              </a:rPr>
              <a:t>ciudades.</a:t>
            </a:r>
          </a:p>
          <a:p>
            <a:pPr algn="just"/>
            <a:endParaRPr lang="es-MX"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r>
              <a:rPr lang="es-MX"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s-MX" dirty="0" smtClean="0">
                <a:solidFill>
                  <a:srgbClr val="000000"/>
                </a:solidFill>
                <a:latin typeface="Arial" panose="020B0604020202020204" pitchFamily="34" charset="0"/>
                <a:ea typeface="Calibri" panose="020F0502020204030204" pitchFamily="34" charset="0"/>
                <a:cs typeface="Arial" panose="020B0604020202020204" pitchFamily="34" charset="0"/>
              </a:rPr>
              <a:t>corde </a:t>
            </a:r>
            <a:r>
              <a:rPr lang="es-MX" dirty="0">
                <a:solidFill>
                  <a:srgbClr val="000000"/>
                </a:solidFill>
                <a:latin typeface="Arial" panose="020B0604020202020204" pitchFamily="34" charset="0"/>
                <a:ea typeface="Calibri" panose="020F0502020204030204" pitchFamily="34" charset="0"/>
                <a:cs typeface="Arial" panose="020B0604020202020204" pitchFamily="34" charset="0"/>
              </a:rPr>
              <a:t>a los datos de la Comisaría de Seguridad Pública Municipal y la demanda social, se detectó, que ha ido en incremento el consumo de sustancia psicoactivas entre la población joven de algunas comunidades del municipio, que se acompañan con casos de pandillerismos y agresiones físicas a la </a:t>
            </a:r>
            <a:r>
              <a:rPr lang="es-MX" dirty="0" smtClean="0">
                <a:solidFill>
                  <a:srgbClr val="000000"/>
                </a:solidFill>
                <a:latin typeface="Arial" panose="020B0604020202020204" pitchFamily="34" charset="0"/>
                <a:ea typeface="Calibri" panose="020F0502020204030204" pitchFamily="34" charset="0"/>
                <a:cs typeface="Arial" panose="020B0604020202020204" pitchFamily="34" charset="0"/>
              </a:rPr>
              <a:t>población.</a:t>
            </a:r>
          </a:p>
          <a:p>
            <a:endParaRPr lang="es-MX"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41254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8794" y="1298798"/>
            <a:ext cx="7340958" cy="5078313"/>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Una de estas localidades identificada con problemas de esta naturaleza es San Roque, donde al igual que en otras, una parte considerable de su población joven tiene la necesidad de salir a las ciudades para trabajar, derivado de ello, han adoptado estilos y modismos de la zona urbana, replicándolos de una manera distorsionada en sus domicilios. </a:t>
            </a:r>
            <a:endParaRPr lang="es-MX"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Derivado </a:t>
            </a:r>
            <a:r>
              <a:rPr lang="es-MX" dirty="0">
                <a:latin typeface="Arial" panose="020B0604020202020204" pitchFamily="34" charset="0"/>
                <a:cs typeface="Arial" panose="020B0604020202020204" pitchFamily="34" charset="0"/>
              </a:rPr>
              <a:t>del diagnóstico efectuado para la implementación de este programa y la investigación en campo, se pudo identificar plenamente a 55 jóvenes de entre 13 a 33 años con problemas de drogadicción, de ellos el 91 % son hombres y el 9% mujeres, afectando directamente a 40 familias de la localidad. </a:t>
            </a:r>
            <a:endParaRPr lang="es-MX"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Las principales sustancias consumidas son los solventes inhalables y la marihuana, si bien existen más localidades que presentan esta problemática, en esta comunidad se ha vuelto más notorio el quebrante del tejido social.</a:t>
            </a:r>
          </a:p>
          <a:p>
            <a:pPr algn="just"/>
            <a:endParaRPr lang="es-MX" dirty="0">
              <a:latin typeface="Arial" panose="020B0604020202020204" pitchFamily="34" charset="0"/>
              <a:cs typeface="Arial" panose="020B0604020202020204" pitchFamily="34" charset="0"/>
            </a:endParaRPr>
          </a:p>
        </p:txBody>
      </p:sp>
      <p:sp>
        <p:nvSpPr>
          <p:cNvPr id="3" name="CuadroTexto 2"/>
          <p:cNvSpPr txBox="1"/>
          <p:nvPr/>
        </p:nvSpPr>
        <p:spPr>
          <a:xfrm>
            <a:off x="1275008" y="515155"/>
            <a:ext cx="6130344" cy="646331"/>
          </a:xfrm>
          <a:prstGeom prst="rect">
            <a:avLst/>
          </a:prstGeom>
          <a:noFill/>
        </p:spPr>
        <p:txBody>
          <a:bodyPr wrap="square" rtlCol="0">
            <a:spAutoFit/>
          </a:bodyPr>
          <a:lstStyle/>
          <a:p>
            <a:pPr algn="ctr"/>
            <a:r>
              <a:rPr lang="es-MX" sz="3600" dirty="0" smtClean="0">
                <a:solidFill>
                  <a:srgbClr val="C00000"/>
                </a:solidFill>
                <a:latin typeface="Arial" panose="020B0604020202020204" pitchFamily="34" charset="0"/>
                <a:cs typeface="Arial" panose="020B0604020202020204" pitchFamily="34" charset="0"/>
              </a:rPr>
              <a:t>Población Objetivo </a:t>
            </a:r>
            <a:endParaRPr lang="es-MX"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1118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95904" y="528034"/>
            <a:ext cx="5177307" cy="523220"/>
          </a:xfrm>
          <a:prstGeom prst="rect">
            <a:avLst/>
          </a:prstGeom>
          <a:noFill/>
        </p:spPr>
        <p:txBody>
          <a:bodyPr wrap="square" rtlCol="0">
            <a:spAutoFit/>
          </a:bodyPr>
          <a:lstStyle/>
          <a:p>
            <a:pPr algn="ctr"/>
            <a:r>
              <a:rPr lang="es-MX" sz="2800" dirty="0" smtClean="0">
                <a:solidFill>
                  <a:srgbClr val="C00000"/>
                </a:solidFill>
                <a:latin typeface="Arial" panose="020B0604020202020204" pitchFamily="34" charset="0"/>
                <a:cs typeface="Arial" panose="020B0604020202020204" pitchFamily="34" charset="0"/>
              </a:rPr>
              <a:t>SAN ROQUE </a:t>
            </a:r>
            <a:endParaRPr lang="es-MX" sz="2800" dirty="0">
              <a:solidFill>
                <a:srgbClr val="C00000"/>
              </a:solidFill>
              <a:latin typeface="Arial" panose="020B0604020202020204" pitchFamily="34" charset="0"/>
              <a:cs typeface="Arial" panose="020B0604020202020204" pitchFamily="34" charset="0"/>
            </a:endParaRPr>
          </a:p>
        </p:txBody>
      </p:sp>
      <p:sp>
        <p:nvSpPr>
          <p:cNvPr id="3" name="Rectángulo 2"/>
          <p:cNvSpPr/>
          <p:nvPr/>
        </p:nvSpPr>
        <p:spPr>
          <a:xfrm>
            <a:off x="334209" y="1244437"/>
            <a:ext cx="8500699" cy="6324808"/>
          </a:xfrm>
          <a:prstGeom prst="rect">
            <a:avLst/>
          </a:prstGeom>
        </p:spPr>
        <p:txBody>
          <a:bodyPr wrap="square">
            <a:spAutoFit/>
          </a:bodyPr>
          <a:lstStyle/>
          <a:p>
            <a:pPr algn="just">
              <a:spcAft>
                <a:spcPts val="0"/>
              </a:spcAft>
            </a:pPr>
            <a:r>
              <a:rPr lang="es-MX" sz="1500" dirty="0" smtClean="0">
                <a:latin typeface="Arial" panose="020B0604020202020204" pitchFamily="34" charset="0"/>
                <a:ea typeface="Calibri" panose="020F0502020204030204" pitchFamily="34" charset="0"/>
                <a:cs typeface="Arial" panose="020B0604020202020204" pitchFamily="34" charset="0"/>
              </a:rPr>
              <a:t>Es una de las 128 localidades que integran el municipio, se </a:t>
            </a:r>
            <a:r>
              <a:rPr lang="es-MX" sz="1500" dirty="0">
                <a:latin typeface="Arial" panose="020B0604020202020204" pitchFamily="34" charset="0"/>
                <a:ea typeface="Calibri" panose="020F0502020204030204" pitchFamily="34" charset="0"/>
                <a:cs typeface="Arial" panose="020B0604020202020204" pitchFamily="34" charset="0"/>
              </a:rPr>
              <a:t>ubica al noreste del territorio municipal, a 30 minutos de la Cabecera </a:t>
            </a:r>
            <a:r>
              <a:rPr lang="es-MX" sz="1500" dirty="0" smtClean="0">
                <a:latin typeface="Arial" panose="020B0604020202020204" pitchFamily="34" charset="0"/>
                <a:ea typeface="Calibri" panose="020F0502020204030204" pitchFamily="34" charset="0"/>
                <a:cs typeface="Arial" panose="020B0604020202020204" pitchFamily="34" charset="0"/>
              </a:rPr>
              <a:t>Municipal, </a:t>
            </a:r>
            <a:r>
              <a:rPr lang="es-MX" sz="1500" dirty="0">
                <a:latin typeface="Arial" panose="020B0604020202020204" pitchFamily="34" charset="0"/>
                <a:ea typeface="Calibri" panose="020F0502020204030204" pitchFamily="34" charset="0"/>
                <a:cs typeface="Arial" panose="020B0604020202020204" pitchFamily="34" charset="0"/>
              </a:rPr>
              <a:t>es netamente </a:t>
            </a:r>
            <a:r>
              <a:rPr lang="es-MX" sz="1500" dirty="0" smtClean="0">
                <a:latin typeface="Arial" panose="020B0604020202020204" pitchFamily="34" charset="0"/>
                <a:ea typeface="Calibri" panose="020F0502020204030204" pitchFamily="34" charset="0"/>
                <a:cs typeface="Arial" panose="020B0604020202020204" pitchFamily="34" charset="0"/>
              </a:rPr>
              <a:t>rural</a:t>
            </a:r>
            <a:r>
              <a:rPr lang="es-MX" sz="1500" dirty="0">
                <a:latin typeface="Arial" panose="020B0604020202020204" pitchFamily="34" charset="0"/>
                <a:ea typeface="Calibri" panose="020F0502020204030204" pitchFamily="34" charset="0"/>
                <a:cs typeface="Arial" panose="020B0604020202020204" pitchFamily="34" charset="0"/>
              </a:rPr>
              <a:t>.</a:t>
            </a:r>
            <a:endParaRPr lang="es-MX" sz="1500" dirty="0" smtClean="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MX" sz="15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500" dirty="0" smtClean="0">
                <a:latin typeface="Arial" panose="020B0604020202020204" pitchFamily="34" charset="0"/>
                <a:ea typeface="Calibri" panose="020F0502020204030204" pitchFamily="34" charset="0"/>
                <a:cs typeface="Arial" panose="020B0604020202020204" pitchFamily="34" charset="0"/>
              </a:rPr>
              <a:t>Características:</a:t>
            </a:r>
          </a:p>
          <a:p>
            <a:pPr algn="just">
              <a:spcAft>
                <a:spcPts val="0"/>
              </a:spcAft>
            </a:pPr>
            <a:endParaRPr lang="es-MX" sz="15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s-MX" sz="1500" b="1" dirty="0" smtClean="0">
                <a:latin typeface="Arial" panose="020B0604020202020204" pitchFamily="34" charset="0"/>
                <a:ea typeface="Calibri" panose="020F0502020204030204" pitchFamily="34" charset="0"/>
                <a:cs typeface="Arial" panose="020B0604020202020204" pitchFamily="34" charset="0"/>
              </a:rPr>
              <a:t>Población: </a:t>
            </a:r>
          </a:p>
          <a:p>
            <a:pPr algn="just">
              <a:spcAft>
                <a:spcPts val="0"/>
              </a:spcAft>
            </a:pPr>
            <a:r>
              <a:rPr lang="es-MX" sz="1500" dirty="0">
                <a:latin typeface="Arial" panose="020B0604020202020204" pitchFamily="34" charset="0"/>
                <a:ea typeface="Calibri" panose="020F0502020204030204" pitchFamily="34" charset="0"/>
                <a:cs typeface="Arial" panose="020B0604020202020204" pitchFamily="34" charset="0"/>
              </a:rPr>
              <a:t>	</a:t>
            </a:r>
            <a:r>
              <a:rPr lang="es-MX" sz="1500" dirty="0" smtClean="0">
                <a:latin typeface="Arial" panose="020B0604020202020204" pitchFamily="34" charset="0"/>
                <a:ea typeface="Calibri" panose="020F0502020204030204" pitchFamily="34" charset="0"/>
                <a:cs typeface="Arial" panose="020B0604020202020204" pitchFamily="34" charset="0"/>
              </a:rPr>
              <a:t>INEGI 2010: </a:t>
            </a:r>
            <a:r>
              <a:rPr lang="es-MX" sz="1500" dirty="0">
                <a:latin typeface="Arial" panose="020B0604020202020204" pitchFamily="34" charset="0"/>
                <a:ea typeface="Calibri" panose="020F0502020204030204" pitchFamily="34" charset="0"/>
                <a:cs typeface="Arial" panose="020B0604020202020204" pitchFamily="34" charset="0"/>
              </a:rPr>
              <a:t>1,283 habitantes, de ellos 630 eran hombres y 653 mujeres, de ellos, 372 </a:t>
            </a:r>
            <a:r>
              <a:rPr lang="es-MX" sz="1500" dirty="0" smtClean="0">
                <a:latin typeface="Arial" panose="020B0604020202020204" pitchFamily="34" charset="0"/>
                <a:ea typeface="Calibri" panose="020F0502020204030204" pitchFamily="34" charset="0"/>
                <a:cs typeface="Arial" panose="020B0604020202020204" pitchFamily="34" charset="0"/>
              </a:rPr>
              <a:t>	personas </a:t>
            </a:r>
            <a:r>
              <a:rPr lang="es-MX" sz="1500" dirty="0">
                <a:latin typeface="Arial" panose="020B0604020202020204" pitchFamily="34" charset="0"/>
                <a:ea typeface="Calibri" panose="020F0502020204030204" pitchFamily="34" charset="0"/>
                <a:cs typeface="Arial" panose="020B0604020202020204" pitchFamily="34" charset="0"/>
              </a:rPr>
              <a:t>dentro del rango de edad de 12 a 24 años; 805 habitantes de 12 años y más </a:t>
            </a:r>
            <a:endParaRPr lang="es-MX" sz="1500" dirty="0" smtClean="0">
              <a:latin typeface="Arial" panose="020B0604020202020204" pitchFamily="34" charset="0"/>
              <a:ea typeface="Calibri" panose="020F0502020204030204" pitchFamily="34" charset="0"/>
              <a:cs typeface="Arial" panose="020B0604020202020204" pitchFamily="34" charset="0"/>
            </a:endParaRPr>
          </a:p>
          <a:p>
            <a:pPr algn="just"/>
            <a:r>
              <a:rPr lang="es-MX" sz="1500" dirty="0" smtClean="0">
                <a:latin typeface="Arial" panose="020B0604020202020204" pitchFamily="34" charset="0"/>
                <a:ea typeface="Calibri" panose="020F0502020204030204" pitchFamily="34" charset="0"/>
                <a:cs typeface="Arial" panose="020B0604020202020204" pitchFamily="34" charset="0"/>
              </a:rPr>
              <a:t>	Proyección 2015: </a:t>
            </a:r>
            <a:r>
              <a:rPr lang="es-MX" sz="1500" dirty="0">
                <a:latin typeface="Arial" panose="020B0604020202020204" pitchFamily="34" charset="0"/>
                <a:ea typeface="Calibri" panose="020F0502020204030204" pitchFamily="34" charset="0"/>
                <a:cs typeface="Arial" panose="020B0604020202020204" pitchFamily="34" charset="0"/>
              </a:rPr>
              <a:t>1,448 personas</a:t>
            </a:r>
            <a:r>
              <a:rPr lang="es-MX" sz="1500" dirty="0" smtClean="0">
                <a:latin typeface="Arial" panose="020B0604020202020204" pitchFamily="34" charset="0"/>
                <a:ea typeface="Calibri" panose="020F0502020204030204" pitchFamily="34" charset="0"/>
                <a:cs typeface="Arial" panose="020B0604020202020204" pitchFamily="34" charset="0"/>
              </a:rPr>
              <a:t>.</a:t>
            </a:r>
          </a:p>
          <a:p>
            <a:pPr algn="just"/>
            <a:endParaRPr lang="es-MX" sz="15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s-MX" sz="1500" b="1" dirty="0" smtClean="0">
                <a:latin typeface="Arial" panose="020B0604020202020204" pitchFamily="34" charset="0"/>
                <a:ea typeface="Calibri" panose="020F0502020204030204" pitchFamily="34" charset="0"/>
                <a:cs typeface="Arial" panose="020B0604020202020204" pitchFamily="34" charset="0"/>
              </a:rPr>
              <a:t>Vivienda: </a:t>
            </a:r>
          </a:p>
          <a:p>
            <a:pPr lvl="1" algn="just"/>
            <a:r>
              <a:rPr lang="es-MX" sz="1500" dirty="0">
                <a:latin typeface="Arial" panose="020B0604020202020204" pitchFamily="34" charset="0"/>
                <a:ea typeface="Calibri" panose="020F0502020204030204" pitchFamily="34" charset="0"/>
                <a:cs typeface="Arial" panose="020B0604020202020204" pitchFamily="34" charset="0"/>
              </a:rPr>
              <a:t>INEGI 2010: 253 viviendas particulares </a:t>
            </a:r>
            <a:r>
              <a:rPr lang="es-MX" sz="1500" dirty="0" smtClean="0">
                <a:latin typeface="Arial" panose="020B0604020202020204" pitchFamily="34" charset="0"/>
                <a:ea typeface="Calibri" panose="020F0502020204030204" pitchFamily="34" charset="0"/>
                <a:cs typeface="Arial" panose="020B0604020202020204" pitchFamily="34" charset="0"/>
              </a:rPr>
              <a:t>habitadas.</a:t>
            </a:r>
          </a:p>
          <a:p>
            <a:pPr lvl="1" algn="just"/>
            <a:endParaRPr lang="es-MX" sz="15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s-MX" sz="1500" b="1" dirty="0" smtClean="0">
                <a:latin typeface="Arial" panose="020B0604020202020204" pitchFamily="34" charset="0"/>
                <a:ea typeface="Calibri" panose="020F0502020204030204" pitchFamily="34" charset="0"/>
                <a:cs typeface="Arial" panose="020B0604020202020204" pitchFamily="34" charset="0"/>
              </a:rPr>
              <a:t>Educación:</a:t>
            </a:r>
          </a:p>
          <a:p>
            <a:pPr algn="just"/>
            <a:r>
              <a:rPr lang="es-MX" sz="1500" dirty="0" smtClean="0">
                <a:latin typeface="Arial" panose="020B0604020202020204" pitchFamily="34" charset="0"/>
                <a:ea typeface="Calibri" panose="020F0502020204030204" pitchFamily="34" charset="0"/>
                <a:cs typeface="Arial" panose="020B0604020202020204" pitchFamily="34" charset="0"/>
              </a:rPr>
              <a:t>	Cuenta con un jardín de niños, una escuela primaria y una escuela secundaria 	de reciente creación.</a:t>
            </a:r>
          </a:p>
          <a:p>
            <a:pPr algn="just"/>
            <a:r>
              <a:rPr lang="es-MX" sz="1500" dirty="0" smtClean="0">
                <a:latin typeface="Arial" panose="020B0604020202020204" pitchFamily="34" charset="0"/>
                <a:cs typeface="Arial" panose="020B0604020202020204" pitchFamily="34" charset="0"/>
              </a:rPr>
              <a:t>	Para el Ciclo escolar 2017-2018, se encontraban estudiando 301 niñas, niños y 	adolescentes.</a:t>
            </a:r>
          </a:p>
          <a:p>
            <a:pPr algn="just"/>
            <a:endParaRPr lang="es-MX" sz="15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500" b="1" dirty="0" smtClean="0">
                <a:latin typeface="Arial" panose="020B0604020202020204" pitchFamily="34" charset="0"/>
                <a:cs typeface="Arial" panose="020B0604020202020204" pitchFamily="34" charset="0"/>
              </a:rPr>
              <a:t>Salud: </a:t>
            </a:r>
          </a:p>
          <a:p>
            <a:pPr algn="just"/>
            <a:r>
              <a:rPr lang="es-MX" sz="1500" dirty="0" smtClean="0">
                <a:latin typeface="Arial" panose="020B0604020202020204" pitchFamily="34" charset="0"/>
                <a:cs typeface="Arial" panose="020B0604020202020204" pitchFamily="34" charset="0"/>
              </a:rPr>
              <a:t>	INEGI 2010: Existía una </a:t>
            </a:r>
            <a:r>
              <a:rPr lang="es-MX" sz="1500" dirty="0">
                <a:latin typeface="Arial" panose="020B0604020202020204" pitchFamily="34" charset="0"/>
                <a:cs typeface="Arial" panose="020B0604020202020204" pitchFamily="34" charset="0"/>
              </a:rPr>
              <a:t>población de 1,049 personas que contaban con </a:t>
            </a:r>
            <a:r>
              <a:rPr lang="es-MX" sz="1500" dirty="0" smtClean="0">
                <a:latin typeface="Arial" panose="020B0604020202020204" pitchFamily="34" charset="0"/>
                <a:cs typeface="Arial" panose="020B0604020202020204" pitchFamily="34" charset="0"/>
              </a:rPr>
              <a:t>	</a:t>
            </a:r>
            <a:r>
              <a:rPr lang="es-MX" sz="1500" dirty="0" err="1" smtClean="0">
                <a:latin typeface="Arial" panose="020B0604020202020204" pitchFamily="34" charset="0"/>
                <a:cs typeface="Arial" panose="020B0604020202020204" pitchFamily="34" charset="0"/>
              </a:rPr>
              <a:t>derechohabiencia</a:t>
            </a:r>
            <a:r>
              <a:rPr lang="es-MX" sz="1500" dirty="0" smtClean="0">
                <a:latin typeface="Arial" panose="020B0604020202020204" pitchFamily="34" charset="0"/>
                <a:cs typeface="Arial" panose="020B0604020202020204" pitchFamily="34" charset="0"/>
              </a:rPr>
              <a:t> </a:t>
            </a:r>
            <a:r>
              <a:rPr lang="es-MX" sz="1500" dirty="0">
                <a:latin typeface="Arial" panose="020B0604020202020204" pitchFamily="34" charset="0"/>
                <a:cs typeface="Arial" panose="020B0604020202020204" pitchFamily="34" charset="0"/>
              </a:rPr>
              <a:t>a servicios de </a:t>
            </a:r>
            <a:r>
              <a:rPr lang="es-MX" sz="1500" dirty="0" smtClean="0">
                <a:latin typeface="Arial" panose="020B0604020202020204" pitchFamily="34" charset="0"/>
                <a:cs typeface="Arial" panose="020B0604020202020204" pitchFamily="34" charset="0"/>
              </a:rPr>
              <a:t>salud (Seguro Popular).</a:t>
            </a:r>
          </a:p>
          <a:p>
            <a:pPr algn="just"/>
            <a:endParaRPr lang="es-MX" sz="1500" dirty="0" smtClean="0">
              <a:latin typeface="Arial" panose="020B0604020202020204" pitchFamily="34" charset="0"/>
              <a:ea typeface="Calibri" panose="020F0502020204030204" pitchFamily="34" charset="0"/>
              <a:cs typeface="Arial" panose="020B0604020202020204" pitchFamily="34" charset="0"/>
            </a:endParaRPr>
          </a:p>
          <a:p>
            <a:pPr algn="just"/>
            <a:endParaRPr lang="es-MX" sz="15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s-MX" sz="15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MX" sz="15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5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90112529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4624" y="1414458"/>
            <a:ext cx="7778839" cy="2000548"/>
          </a:xfrm>
          <a:prstGeom prst="rect">
            <a:avLst/>
          </a:prstGeom>
        </p:spPr>
        <p:txBody>
          <a:bodyPr wrap="square">
            <a:spAutoFit/>
          </a:bodyPr>
          <a:lstStyle/>
          <a:p>
            <a:pPr algn="just">
              <a:spcAft>
                <a:spcPts val="0"/>
              </a:spcAf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El Programa Municipal de Prevención y Atención de las Adicciones “Va por Ellos”, es un programa multidisciplinario y transversal orientado hacia la Prevención Primaria y Secundaria, el cual </a:t>
            </a: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se integra por:</a:t>
            </a:r>
          </a:p>
          <a:p>
            <a:pPr algn="just">
              <a:spcAft>
                <a:spcPts val="0"/>
              </a:spcAft>
            </a:pPr>
            <a:endPar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1275008" y="515155"/>
            <a:ext cx="6130344" cy="523220"/>
          </a:xfrm>
          <a:prstGeom prst="rect">
            <a:avLst/>
          </a:prstGeom>
          <a:noFill/>
        </p:spPr>
        <p:txBody>
          <a:bodyPr wrap="square" rtlCol="0">
            <a:spAutoFit/>
          </a:bodyPr>
          <a:lstStyle/>
          <a:p>
            <a:pPr algn="ctr"/>
            <a:r>
              <a:rPr lang="es-MX" sz="2800" dirty="0" smtClean="0">
                <a:solidFill>
                  <a:srgbClr val="C00000"/>
                </a:solidFill>
                <a:latin typeface="Arial" panose="020B0604020202020204" pitchFamily="34" charset="0"/>
                <a:cs typeface="Arial" panose="020B0604020202020204" pitchFamily="34" charset="0"/>
              </a:rPr>
              <a:t>Descripción General del Programa</a:t>
            </a:r>
            <a:endParaRPr lang="es-MX" sz="2800" dirty="0">
              <a:solidFill>
                <a:srgbClr val="C00000"/>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832146845"/>
              </p:ext>
            </p:extLst>
          </p:nvPr>
        </p:nvGraphicFramePr>
        <p:xfrm>
          <a:off x="1648924" y="2532058"/>
          <a:ext cx="6096000" cy="741680"/>
        </p:xfrm>
        <a:graphic>
          <a:graphicData uri="http://schemas.openxmlformats.org/drawingml/2006/table">
            <a:tbl>
              <a:tblPr firstRow="1" bandRow="1">
                <a:tableStyleId>{93296810-A885-4BE3-A3E7-6D5BEEA58F35}</a:tableStyleId>
              </a:tblPr>
              <a:tblGrid>
                <a:gridCol w="2032000"/>
                <a:gridCol w="2032000"/>
                <a:gridCol w="2032000"/>
              </a:tblGrid>
              <a:tr h="370840">
                <a:tc>
                  <a:txBody>
                    <a:bodyPr/>
                    <a:lstStyle/>
                    <a:p>
                      <a:r>
                        <a:rPr lang="es-MX" dirty="0" smtClean="0"/>
                        <a:t>Objetivos</a:t>
                      </a:r>
                      <a:endParaRPr lang="es-MX" dirty="0"/>
                    </a:p>
                  </a:txBody>
                  <a:tcPr/>
                </a:tc>
                <a:tc>
                  <a:txBody>
                    <a:bodyPr/>
                    <a:lstStyle/>
                    <a:p>
                      <a:r>
                        <a:rPr lang="es-MX" dirty="0" smtClean="0"/>
                        <a:t>Estrategias</a:t>
                      </a:r>
                      <a:endParaRPr lang="es-MX" dirty="0"/>
                    </a:p>
                  </a:txBody>
                  <a:tcPr/>
                </a:tc>
                <a:tc>
                  <a:txBody>
                    <a:bodyPr/>
                    <a:lstStyle/>
                    <a:p>
                      <a:r>
                        <a:rPr lang="es-MX" dirty="0" smtClean="0"/>
                        <a:t>Líneas</a:t>
                      </a:r>
                      <a:r>
                        <a:rPr lang="es-MX" baseline="0" dirty="0" smtClean="0"/>
                        <a:t> de Acción</a:t>
                      </a:r>
                      <a:endParaRPr lang="es-MX" dirty="0"/>
                    </a:p>
                  </a:txBody>
                  <a:tcPr/>
                </a:tc>
              </a:tr>
              <a:tr h="370840">
                <a:tc>
                  <a:txBody>
                    <a:bodyPr/>
                    <a:lstStyle/>
                    <a:p>
                      <a:r>
                        <a:rPr lang="es-MX" dirty="0" smtClean="0"/>
                        <a:t>5</a:t>
                      </a:r>
                      <a:endParaRPr lang="es-MX" dirty="0"/>
                    </a:p>
                  </a:txBody>
                  <a:tcPr/>
                </a:tc>
                <a:tc>
                  <a:txBody>
                    <a:bodyPr/>
                    <a:lstStyle/>
                    <a:p>
                      <a:r>
                        <a:rPr lang="es-MX" dirty="0" smtClean="0"/>
                        <a:t>6</a:t>
                      </a:r>
                      <a:endParaRPr lang="es-MX" dirty="0"/>
                    </a:p>
                  </a:txBody>
                  <a:tcPr/>
                </a:tc>
                <a:tc>
                  <a:txBody>
                    <a:bodyPr/>
                    <a:lstStyle/>
                    <a:p>
                      <a:r>
                        <a:rPr lang="es-MX" dirty="0" smtClean="0"/>
                        <a:t>23</a:t>
                      </a:r>
                      <a:endParaRPr lang="es-MX" dirty="0"/>
                    </a:p>
                  </a:txBody>
                  <a:tcPr/>
                </a:tc>
              </a:tr>
            </a:tbl>
          </a:graphicData>
        </a:graphic>
      </p:graphicFrame>
      <p:sp>
        <p:nvSpPr>
          <p:cNvPr id="8" name="Rectángulo 7"/>
          <p:cNvSpPr/>
          <p:nvPr/>
        </p:nvSpPr>
        <p:spPr>
          <a:xfrm>
            <a:off x="307803" y="3457864"/>
            <a:ext cx="8412480" cy="2769989"/>
          </a:xfrm>
          <a:prstGeom prst="rect">
            <a:avLst/>
          </a:prstGeom>
        </p:spPr>
        <p:txBody>
          <a:bodyPr wrap="square">
            <a:spAutoFit/>
          </a:bodyPr>
          <a:lstStyle/>
          <a:p>
            <a:pPr algn="just"/>
            <a:r>
              <a:rPr lang="es-MX" dirty="0" smtClean="0">
                <a:latin typeface="Arial" panose="020B0604020202020204" pitchFamily="34" charset="0"/>
                <a:ea typeface="Calibri" panose="020F0502020204030204" pitchFamily="34" charset="0"/>
              </a:rPr>
              <a:t>Para su diseño, implementación, evaluación y seguimiento</a:t>
            </a:r>
            <a:r>
              <a:rPr lang="es-MX" dirty="0">
                <a:latin typeface="Arial" panose="020B0604020202020204" pitchFamily="34" charset="0"/>
                <a:ea typeface="Calibri" panose="020F0502020204030204" pitchFamily="34" charset="0"/>
              </a:rPr>
              <a:t>, intervienen un total de 19 unidades administrativas y una dependencia de la Sociedad </a:t>
            </a:r>
            <a:r>
              <a:rPr lang="es-MX" dirty="0" smtClean="0">
                <a:latin typeface="Arial" panose="020B0604020202020204" pitchFamily="34" charset="0"/>
                <a:ea typeface="Calibri" panose="020F0502020204030204" pitchFamily="34" charset="0"/>
              </a:rPr>
              <a:t>Civil: Centro </a:t>
            </a:r>
            <a:r>
              <a:rPr lang="es-MX" dirty="0">
                <a:latin typeface="Arial" panose="020B0604020202020204" pitchFamily="34" charset="0"/>
                <a:ea typeface="Calibri" panose="020F0502020204030204" pitchFamily="34" charset="0"/>
              </a:rPr>
              <a:t>de Integración Juvenil A.C</a:t>
            </a:r>
            <a:endParaRPr lang="es-MX" dirty="0" smtClean="0">
              <a:latin typeface="Arial" panose="020B0604020202020204" pitchFamily="34" charset="0"/>
              <a:ea typeface="Calibri" panose="020F0502020204030204" pitchFamily="34" charset="0"/>
            </a:endParaRPr>
          </a:p>
          <a:p>
            <a:pPr algn="ctr"/>
            <a:endParaRPr lang="es-MX" sz="2400" dirty="0">
              <a:solidFill>
                <a:srgbClr val="C00000"/>
              </a:solidFill>
              <a:latin typeface="Arial" panose="020B0604020202020204" pitchFamily="34" charset="0"/>
              <a:ea typeface="Calibri" panose="020F0502020204030204" pitchFamily="34" charset="0"/>
            </a:endParaRPr>
          </a:p>
          <a:p>
            <a:pPr algn="ctr"/>
            <a:r>
              <a:rPr lang="es-MX" sz="2400" dirty="0" smtClean="0">
                <a:solidFill>
                  <a:srgbClr val="C00000"/>
                </a:solidFill>
                <a:latin typeface="Arial" panose="020B0604020202020204" pitchFamily="34" charset="0"/>
                <a:ea typeface="Calibri" panose="020F0502020204030204" pitchFamily="34" charset="0"/>
              </a:rPr>
              <a:t>OBJETIVO</a:t>
            </a:r>
            <a:endParaRPr lang="es-MX" sz="2400" dirty="0">
              <a:solidFill>
                <a:srgbClr val="C00000"/>
              </a:solidFill>
              <a:latin typeface="Arial" panose="020B0604020202020204" pitchFamily="34" charset="0"/>
              <a:ea typeface="Calibri" panose="020F0502020204030204" pitchFamily="34" charset="0"/>
            </a:endParaRPr>
          </a:p>
          <a:p>
            <a:pPr algn="just"/>
            <a:endParaRPr lang="es-MX" dirty="0">
              <a:solidFill>
                <a:srgbClr val="000000"/>
              </a:solidFill>
              <a:latin typeface="Arial" panose="020B0604020202020204" pitchFamily="34" charset="0"/>
            </a:endParaRPr>
          </a:p>
          <a:p>
            <a:pPr algn="just"/>
            <a:r>
              <a:rPr lang="es-MX" dirty="0">
                <a:latin typeface="Arial" panose="020B0604020202020204" pitchFamily="34" charset="0"/>
                <a:cs typeface="Arial" panose="020B0604020202020204" pitchFamily="34" charset="0"/>
              </a:rPr>
              <a:t>Contribuir al desarrollo sano y pleno de los victorenses, en especial de los jóvenes, a través de la implementación de acciones integrales y multidisciplinarias orientadas a la prevención y atención de las adicciones.</a:t>
            </a:r>
          </a:p>
        </p:txBody>
      </p:sp>
    </p:spTree>
    <p:extLst>
      <p:ext uri="{BB962C8B-B14F-4D97-AF65-F5344CB8AC3E}">
        <p14:creationId xmlns:p14="http://schemas.microsoft.com/office/powerpoint/2010/main" val="124125213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75008" y="515155"/>
            <a:ext cx="6130344" cy="954107"/>
          </a:xfrm>
          <a:prstGeom prst="rect">
            <a:avLst/>
          </a:prstGeom>
          <a:noFill/>
        </p:spPr>
        <p:txBody>
          <a:bodyPr wrap="square" rtlCol="0">
            <a:spAutoFit/>
          </a:bodyPr>
          <a:lstStyle/>
          <a:p>
            <a:pPr algn="ctr"/>
            <a:r>
              <a:rPr lang="es-MX" sz="2800" dirty="0" smtClean="0">
                <a:solidFill>
                  <a:srgbClr val="C00000"/>
                </a:solidFill>
                <a:latin typeface="Arial" panose="020B0604020202020204" pitchFamily="34" charset="0"/>
                <a:cs typeface="Arial" panose="020B0604020202020204" pitchFamily="34" charset="0"/>
              </a:rPr>
              <a:t>Contribución Objetivos de Desarrollo Sostenible </a:t>
            </a:r>
            <a:endParaRPr lang="es-MX" sz="2800" dirty="0">
              <a:solidFill>
                <a:srgbClr val="C000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6" y="1469262"/>
            <a:ext cx="1838325" cy="2428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5" y="4201477"/>
            <a:ext cx="21431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ángulo 4"/>
          <p:cNvSpPr/>
          <p:nvPr/>
        </p:nvSpPr>
        <p:spPr>
          <a:xfrm>
            <a:off x="3245475" y="1717694"/>
            <a:ext cx="5609217" cy="4626908"/>
          </a:xfrm>
          <a:prstGeom prst="rect">
            <a:avLst/>
          </a:prstGeom>
        </p:spPr>
        <p:txBody>
          <a:bodyPr wrap="square">
            <a:spAutoFit/>
          </a:bodyPr>
          <a:lstStyle/>
          <a:p>
            <a:pPr algn="just">
              <a:spcAft>
                <a:spcPts val="800"/>
              </a:spcAft>
            </a:pPr>
            <a:r>
              <a:rPr lang="es-MX" b="1" dirty="0">
                <a:solidFill>
                  <a:srgbClr val="000000"/>
                </a:solidFill>
                <a:latin typeface="Arial" panose="020B0604020202020204" pitchFamily="34" charset="0"/>
                <a:ea typeface="Calibri" panose="020F0502020204030204" pitchFamily="34" charset="0"/>
                <a:cs typeface="Arial" panose="020B0604020202020204" pitchFamily="34" charset="0"/>
              </a:rPr>
              <a:t>Meta (s):</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b="1" dirty="0">
                <a:solidFill>
                  <a:srgbClr val="000000"/>
                </a:solidFill>
                <a:latin typeface="Arial" panose="020B0604020202020204" pitchFamily="34" charset="0"/>
                <a:ea typeface="Calibri" panose="020F0502020204030204" pitchFamily="34" charset="0"/>
                <a:cs typeface="Arial" panose="020B0604020202020204" pitchFamily="34" charset="0"/>
              </a:rPr>
              <a:t>Contribución directa: </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3.5 Fortalecer la prevención y el tratamiento del abuso de sustancias adictivas, incluido el uso indebido de estupefacientes y el consumo nocivo de alcohol.</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b="1" dirty="0">
                <a:solidFill>
                  <a:srgbClr val="000000"/>
                </a:solidFill>
                <a:latin typeface="Arial" panose="020B0604020202020204" pitchFamily="34" charset="0"/>
                <a:ea typeface="Calibri" panose="020F0502020204030204" pitchFamily="34" charset="0"/>
                <a:cs typeface="Arial" panose="020B0604020202020204" pitchFamily="34" charset="0"/>
              </a:rPr>
              <a:t>Contribución indirecta:</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3.a Fortalecer la aplicación del Convenio Marco de la Organización Mundial de la Salud para el Control del Tabaco en todos los países, según proceda.</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Arial" panose="020B0604020202020204" pitchFamily="34" charset="0"/>
              <a:buChar char="-"/>
            </a:pPr>
            <a:r>
              <a:rPr lang="es-MX" dirty="0">
                <a:solidFill>
                  <a:srgbClr val="000000"/>
                </a:solidFill>
                <a:latin typeface="Arial" panose="020B0604020202020204" pitchFamily="34" charset="0"/>
                <a:ea typeface="Calibri" panose="020F0502020204030204" pitchFamily="34" charset="0"/>
                <a:cs typeface="Arial" panose="020B0604020202020204" pitchFamily="34" charset="0"/>
              </a:rPr>
              <a:t>3.d Reforzar la capacidad de todos los países, en particular los países en desarrollo, en materia de alerta temprana, reducción de riesgos y gestión de los riesgos para la salud nacional y mundial.</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44819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44835" y="4085984"/>
            <a:ext cx="4154883" cy="2031325"/>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e </a:t>
            </a:r>
            <a:r>
              <a:rPr lang="es-MX" dirty="0">
                <a:latin typeface="Arial" panose="020B0604020202020204" pitchFamily="34" charset="0"/>
                <a:cs typeface="Arial" panose="020B0604020202020204" pitchFamily="34" charset="0"/>
              </a:rPr>
              <a:t>orienta a coadyuvar al cambio en el estilo de vida de la población, que ya se ha identificado cuenta con algún problema de adicciones, por medio de acciones de coordinación con otras instituciones de atención.</a:t>
            </a:r>
          </a:p>
          <a:p>
            <a:pPr algn="just">
              <a:spcAft>
                <a:spcPts val="0"/>
              </a:spcAft>
            </a:pPr>
            <a:endPar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9" name="Diagrama 38"/>
          <p:cNvGraphicFramePr/>
          <p:nvPr>
            <p:extLst>
              <p:ext uri="{D42A27DB-BD31-4B8C-83A1-F6EECF244321}">
                <p14:modId xmlns:p14="http://schemas.microsoft.com/office/powerpoint/2010/main" val="3556555784"/>
              </p:ext>
            </p:extLst>
          </p:nvPr>
        </p:nvGraphicFramePr>
        <p:xfrm>
          <a:off x="75593" y="1327308"/>
          <a:ext cx="4147930" cy="3532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CuadroTexto 39"/>
          <p:cNvSpPr txBox="1"/>
          <p:nvPr/>
        </p:nvSpPr>
        <p:spPr>
          <a:xfrm>
            <a:off x="-279555" y="378266"/>
            <a:ext cx="4858227" cy="523220"/>
          </a:xfrm>
          <a:prstGeom prst="rect">
            <a:avLst/>
          </a:prstGeom>
          <a:noFill/>
        </p:spPr>
        <p:txBody>
          <a:bodyPr wrap="square" rtlCol="0">
            <a:spAutoFit/>
          </a:bodyPr>
          <a:lstStyle/>
          <a:p>
            <a:pPr algn="ctr"/>
            <a:r>
              <a:rPr lang="es-MX" sz="2800" dirty="0" smtClean="0">
                <a:solidFill>
                  <a:srgbClr val="C00000"/>
                </a:solidFill>
                <a:latin typeface="Arial" panose="020B0604020202020204" pitchFamily="34" charset="0"/>
                <a:cs typeface="Arial" panose="020B0604020202020204" pitchFamily="34" charset="0"/>
              </a:rPr>
              <a:t>Prevención Primaria </a:t>
            </a:r>
            <a:endParaRPr lang="es-MX" sz="2800" dirty="0">
              <a:solidFill>
                <a:srgbClr val="C00000"/>
              </a:solidFill>
              <a:latin typeface="Arial" panose="020B0604020202020204" pitchFamily="34" charset="0"/>
              <a:cs typeface="Arial" panose="020B0604020202020204" pitchFamily="34" charset="0"/>
            </a:endParaRPr>
          </a:p>
        </p:txBody>
      </p:sp>
      <p:sp>
        <p:nvSpPr>
          <p:cNvPr id="41" name="CuadroTexto 40"/>
          <p:cNvSpPr txBox="1"/>
          <p:nvPr/>
        </p:nvSpPr>
        <p:spPr>
          <a:xfrm>
            <a:off x="4584643" y="3433731"/>
            <a:ext cx="4675265" cy="523220"/>
          </a:xfrm>
          <a:prstGeom prst="rect">
            <a:avLst/>
          </a:prstGeom>
          <a:noFill/>
        </p:spPr>
        <p:txBody>
          <a:bodyPr wrap="square" rtlCol="0">
            <a:spAutoFit/>
          </a:bodyPr>
          <a:lstStyle/>
          <a:p>
            <a:pPr algn="ctr"/>
            <a:r>
              <a:rPr lang="es-MX" sz="2800" dirty="0" smtClean="0">
                <a:solidFill>
                  <a:srgbClr val="C00000"/>
                </a:solidFill>
                <a:latin typeface="Arial" panose="020B0604020202020204" pitchFamily="34" charset="0"/>
                <a:cs typeface="Arial" panose="020B0604020202020204" pitchFamily="34" charset="0"/>
              </a:rPr>
              <a:t>Prevención Secundaria</a:t>
            </a:r>
            <a:endParaRPr lang="es-MX"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64905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674</TotalTime>
  <Words>1563</Words>
  <Application>Microsoft Office PowerPoint</Application>
  <PresentationFormat>Presentación en pantalla (4:3)</PresentationFormat>
  <Paragraphs>186</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맑은 고딕</vt: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Davidaro</dc:creator>
  <cp:lastModifiedBy>Usuario de Windows</cp:lastModifiedBy>
  <cp:revision>93</cp:revision>
  <dcterms:created xsi:type="dcterms:W3CDTF">2018-09-18T19:31:46Z</dcterms:created>
  <dcterms:modified xsi:type="dcterms:W3CDTF">2021-07-19T20:05:28Z</dcterms:modified>
</cp:coreProperties>
</file>